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18"/>
  </p:notesMasterIdLst>
  <p:sldIdLst>
    <p:sldId id="262" r:id="rId2"/>
    <p:sldId id="261" r:id="rId3"/>
    <p:sldId id="260" r:id="rId4"/>
    <p:sldId id="263" r:id="rId5"/>
    <p:sldId id="264" r:id="rId6"/>
    <p:sldId id="265" r:id="rId7"/>
    <p:sldId id="267" r:id="rId8"/>
    <p:sldId id="268" r:id="rId9"/>
    <p:sldId id="269" r:id="rId10"/>
    <p:sldId id="270" r:id="rId11"/>
    <p:sldId id="274" r:id="rId12"/>
    <p:sldId id="271" r:id="rId13"/>
    <p:sldId id="273" r:id="rId14"/>
    <p:sldId id="275" r:id="rId15"/>
    <p:sldId id="27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28B3C-C8BC-415A-8E05-01A81794B67C}" v="303" dt="2025-08-31T10:10:30.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1" d="100"/>
          <a:sy n="71" d="100"/>
        </p:scale>
        <p:origin x="1138"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07ECD-6CFE-4524-B279-FA9855AAB189}" type="doc">
      <dgm:prSet loTypeId="urn:microsoft.com/office/officeart/2016/7/layout/VerticalSolidActionList" loCatId="List" qsTypeId="urn:microsoft.com/office/officeart/2005/8/quickstyle/simple5" qsCatId="simple" csTypeId="urn:microsoft.com/office/officeart/2005/8/colors/accent2_2" csCatId="accent2"/>
      <dgm:spPr/>
      <dgm:t>
        <a:bodyPr/>
        <a:lstStyle/>
        <a:p>
          <a:endParaRPr lang="en-US"/>
        </a:p>
      </dgm:t>
    </dgm:pt>
    <dgm:pt modelId="{1DE22417-6FF1-453E-BEAC-413CACACB772}">
      <dgm:prSet/>
      <dgm:spPr/>
      <dgm:t>
        <a:bodyPr/>
        <a:lstStyle/>
        <a:p>
          <a:r>
            <a:rPr lang="en-US">
              <a:solidFill>
                <a:schemeClr val="bg1"/>
              </a:solidFill>
            </a:rPr>
            <a:t>Key</a:t>
          </a:r>
        </a:p>
      </dgm:t>
    </dgm:pt>
    <dgm:pt modelId="{E7F8C3F8-0E9E-4AA5-B2E6-BFB5CF028FCA}" type="parTrans" cxnId="{877DA1A7-FA0C-4E8E-A150-3B886080D779}">
      <dgm:prSet/>
      <dgm:spPr/>
      <dgm:t>
        <a:bodyPr/>
        <a:lstStyle/>
        <a:p>
          <a:endParaRPr lang="en-US"/>
        </a:p>
      </dgm:t>
    </dgm:pt>
    <dgm:pt modelId="{B0EFA27C-4A99-45A0-ABD0-14AE16D9A95E}" type="sibTrans" cxnId="{877DA1A7-FA0C-4E8E-A150-3B886080D779}">
      <dgm:prSet/>
      <dgm:spPr/>
      <dgm:t>
        <a:bodyPr/>
        <a:lstStyle/>
        <a:p>
          <a:endParaRPr lang="en-US"/>
        </a:p>
      </dgm:t>
    </dgm:pt>
    <dgm:pt modelId="{0141EE12-82B7-4F73-A422-DDBEA12FEB79}">
      <dgm:prSet/>
      <dgm:spPr/>
      <dgm:t>
        <a:bodyPr/>
        <a:lstStyle/>
        <a:p>
          <a:r>
            <a:rPr lang="en-US" dirty="0"/>
            <a:t>Key Objectives:</a:t>
          </a:r>
        </a:p>
      </dgm:t>
    </dgm:pt>
    <dgm:pt modelId="{F82E9C83-D132-4213-9732-B54ECABE223D}" type="parTrans" cxnId="{9630FF7A-8BE7-46A7-A7F8-2F3401ACE588}">
      <dgm:prSet/>
      <dgm:spPr/>
      <dgm:t>
        <a:bodyPr/>
        <a:lstStyle/>
        <a:p>
          <a:endParaRPr lang="en-US"/>
        </a:p>
      </dgm:t>
    </dgm:pt>
    <dgm:pt modelId="{ACADFDF0-0455-4527-A500-45F73F4A4E4F}" type="sibTrans" cxnId="{9630FF7A-8BE7-46A7-A7F8-2F3401ACE588}">
      <dgm:prSet/>
      <dgm:spPr/>
      <dgm:t>
        <a:bodyPr/>
        <a:lstStyle/>
        <a:p>
          <a:endParaRPr lang="en-US"/>
        </a:p>
      </dgm:t>
    </dgm:pt>
    <dgm:pt modelId="{461C0D6C-5AC7-4606-8F99-6D1BC9847EFC}">
      <dgm:prSet/>
      <dgm:spPr/>
      <dgm:t>
        <a:bodyPr/>
        <a:lstStyle/>
        <a:p>
          <a:r>
            <a:rPr lang="en-US"/>
            <a:t>Cleaning</a:t>
          </a:r>
        </a:p>
      </dgm:t>
    </dgm:pt>
    <dgm:pt modelId="{B39C9C38-72DA-4525-A1BA-0AADDE26C470}" type="parTrans" cxnId="{F088BF04-AAD3-4784-9271-71A6ED7A714C}">
      <dgm:prSet/>
      <dgm:spPr/>
      <dgm:t>
        <a:bodyPr/>
        <a:lstStyle/>
        <a:p>
          <a:endParaRPr lang="en-US"/>
        </a:p>
      </dgm:t>
    </dgm:pt>
    <dgm:pt modelId="{7EAFC5B2-85FB-4764-A148-F2D11DEF05C4}" type="sibTrans" cxnId="{F088BF04-AAD3-4784-9271-71A6ED7A714C}">
      <dgm:prSet/>
      <dgm:spPr/>
      <dgm:t>
        <a:bodyPr/>
        <a:lstStyle/>
        <a:p>
          <a:endParaRPr lang="en-US"/>
        </a:p>
      </dgm:t>
    </dgm:pt>
    <dgm:pt modelId="{132F33A3-1F71-43AE-A151-425F5E484E7D}">
      <dgm:prSet/>
      <dgm:spPr/>
      <dgm:t>
        <a:bodyPr/>
        <a:lstStyle/>
        <a:p>
          <a:r>
            <a:rPr lang="en-US"/>
            <a:t>Data Cleaning: Prepare clean, accurate datasets for reliable analysis.</a:t>
          </a:r>
        </a:p>
      </dgm:t>
    </dgm:pt>
    <dgm:pt modelId="{E6CE0876-EAD7-4633-BA42-60FBB331A9DA}" type="parTrans" cxnId="{920C0C04-3DFA-41B0-9AE4-52FC3A5447C1}">
      <dgm:prSet/>
      <dgm:spPr/>
      <dgm:t>
        <a:bodyPr/>
        <a:lstStyle/>
        <a:p>
          <a:endParaRPr lang="en-US"/>
        </a:p>
      </dgm:t>
    </dgm:pt>
    <dgm:pt modelId="{93B5240F-3D29-4CAC-A118-38F3732CD3EB}" type="sibTrans" cxnId="{920C0C04-3DFA-41B0-9AE4-52FC3A5447C1}">
      <dgm:prSet/>
      <dgm:spPr/>
      <dgm:t>
        <a:bodyPr/>
        <a:lstStyle/>
        <a:p>
          <a:endParaRPr lang="en-US"/>
        </a:p>
      </dgm:t>
    </dgm:pt>
    <dgm:pt modelId="{2EB50853-8CE3-4E2C-9ABC-DE908F931198}">
      <dgm:prSet/>
      <dgm:spPr/>
      <dgm:t>
        <a:bodyPr/>
        <a:lstStyle/>
        <a:p>
          <a:r>
            <a:rPr lang="en-US"/>
            <a:t>Use</a:t>
          </a:r>
        </a:p>
      </dgm:t>
    </dgm:pt>
    <dgm:pt modelId="{32A4B2AB-9FF0-47D0-A9F5-C1D1826576E6}" type="parTrans" cxnId="{7EC7B72A-C360-4D88-B77E-1095472F6D0B}">
      <dgm:prSet/>
      <dgm:spPr/>
      <dgm:t>
        <a:bodyPr/>
        <a:lstStyle/>
        <a:p>
          <a:endParaRPr lang="en-US"/>
        </a:p>
      </dgm:t>
    </dgm:pt>
    <dgm:pt modelId="{299E4D5B-C0AA-4DD3-A545-A781272B7553}" type="sibTrans" cxnId="{7EC7B72A-C360-4D88-B77E-1095472F6D0B}">
      <dgm:prSet/>
      <dgm:spPr/>
      <dgm:t>
        <a:bodyPr/>
        <a:lstStyle/>
        <a:p>
          <a:endParaRPr lang="en-US"/>
        </a:p>
      </dgm:t>
    </dgm:pt>
    <dgm:pt modelId="{9E7DFB33-0F95-4C05-BFD6-3E23E5F04CDF}">
      <dgm:prSet/>
      <dgm:spPr/>
      <dgm:t>
        <a:bodyPr/>
        <a:lstStyle/>
        <a:p>
          <a:r>
            <a:rPr lang="en-US"/>
            <a:t>Data Analysis: Use Tableau tools (Tableau Desktop, Tableau Public, Tooltips, Marks, colors, charts, maps, text, and objects to uncover trends and patterns.</a:t>
          </a:r>
        </a:p>
      </dgm:t>
    </dgm:pt>
    <dgm:pt modelId="{25DBF2B0-C616-43FD-B892-92EED8E7DCDB}" type="parTrans" cxnId="{E68BA502-E8F6-4500-9E9F-4598A1C7EA3E}">
      <dgm:prSet/>
      <dgm:spPr/>
      <dgm:t>
        <a:bodyPr/>
        <a:lstStyle/>
        <a:p>
          <a:endParaRPr lang="en-US"/>
        </a:p>
      </dgm:t>
    </dgm:pt>
    <dgm:pt modelId="{DB3BB329-1131-41C7-B6E7-C38F3F1E1425}" type="sibTrans" cxnId="{E68BA502-E8F6-4500-9E9F-4598A1C7EA3E}">
      <dgm:prSet/>
      <dgm:spPr/>
      <dgm:t>
        <a:bodyPr/>
        <a:lstStyle/>
        <a:p>
          <a:endParaRPr lang="en-US"/>
        </a:p>
      </dgm:t>
    </dgm:pt>
    <dgm:pt modelId="{CDA307EB-C3AF-4069-8105-1886E3337B24}">
      <dgm:prSet/>
      <dgm:spPr/>
      <dgm:t>
        <a:bodyPr/>
        <a:lstStyle/>
        <a:p>
          <a:r>
            <a:rPr lang="en-US"/>
            <a:t>Design</a:t>
          </a:r>
        </a:p>
      </dgm:t>
    </dgm:pt>
    <dgm:pt modelId="{06E360AC-A2C4-4672-95BC-50557C436445}" type="parTrans" cxnId="{460F7135-88E2-4784-9A96-7C28F9AAC4A9}">
      <dgm:prSet/>
      <dgm:spPr/>
      <dgm:t>
        <a:bodyPr/>
        <a:lstStyle/>
        <a:p>
          <a:endParaRPr lang="en-US"/>
        </a:p>
      </dgm:t>
    </dgm:pt>
    <dgm:pt modelId="{F666BB03-304C-453F-9572-1EDEC5D40697}" type="sibTrans" cxnId="{460F7135-88E2-4784-9A96-7C28F9AAC4A9}">
      <dgm:prSet/>
      <dgm:spPr/>
      <dgm:t>
        <a:bodyPr/>
        <a:lstStyle/>
        <a:p>
          <a:endParaRPr lang="en-US"/>
        </a:p>
      </dgm:t>
    </dgm:pt>
    <dgm:pt modelId="{653D23E6-751B-4237-99A7-A3719DEB9DD1}">
      <dgm:prSet/>
      <dgm:spPr/>
      <dgm:t>
        <a:bodyPr/>
        <a:lstStyle/>
        <a:p>
          <a:r>
            <a:rPr lang="en-US"/>
            <a:t>Dashboarding: Design a clear visual dashboard using charts, Tableau objects, containers, tiled, floating, and slicers to present insights.</a:t>
          </a:r>
        </a:p>
      </dgm:t>
    </dgm:pt>
    <dgm:pt modelId="{60AEB2E2-EC70-4A1A-85E1-A870B9B671A9}" type="parTrans" cxnId="{5431F7EC-98BC-43AC-8178-EF4945DBB0CC}">
      <dgm:prSet/>
      <dgm:spPr/>
      <dgm:t>
        <a:bodyPr/>
        <a:lstStyle/>
        <a:p>
          <a:endParaRPr lang="en-US"/>
        </a:p>
      </dgm:t>
    </dgm:pt>
    <dgm:pt modelId="{52FCC203-FDB2-42C5-9690-4E887FEBD2E8}" type="sibTrans" cxnId="{5431F7EC-98BC-43AC-8178-EF4945DBB0CC}">
      <dgm:prSet/>
      <dgm:spPr/>
      <dgm:t>
        <a:bodyPr/>
        <a:lstStyle/>
        <a:p>
          <a:endParaRPr lang="en-US"/>
        </a:p>
      </dgm:t>
    </dgm:pt>
    <dgm:pt modelId="{586963D1-6FCC-427D-9F21-F713B3DF8C37}">
      <dgm:prSet/>
      <dgm:spPr/>
      <dgm:t>
        <a:bodyPr/>
        <a:lstStyle/>
        <a:p>
          <a:r>
            <a:rPr lang="en-US"/>
            <a:t>Deliver</a:t>
          </a:r>
        </a:p>
      </dgm:t>
    </dgm:pt>
    <dgm:pt modelId="{5DFAD14C-3453-460D-B48D-383C846FB9C0}" type="parTrans" cxnId="{7A105864-9535-4EC0-968E-E6974F07DB28}">
      <dgm:prSet/>
      <dgm:spPr/>
      <dgm:t>
        <a:bodyPr/>
        <a:lstStyle/>
        <a:p>
          <a:endParaRPr lang="en-US"/>
        </a:p>
      </dgm:t>
    </dgm:pt>
    <dgm:pt modelId="{83EC1CB1-EB92-4AF5-9A0F-64360DFC9DCF}" type="sibTrans" cxnId="{7A105864-9535-4EC0-968E-E6974F07DB28}">
      <dgm:prSet/>
      <dgm:spPr/>
      <dgm:t>
        <a:bodyPr/>
        <a:lstStyle/>
        <a:p>
          <a:endParaRPr lang="en-US"/>
        </a:p>
      </dgm:t>
    </dgm:pt>
    <dgm:pt modelId="{D8E2CFAD-3C81-48D6-87BA-50953AC4AF37}">
      <dgm:prSet/>
      <dgm:spPr/>
      <dgm:t>
        <a:bodyPr/>
        <a:lstStyle/>
        <a:p>
          <a:r>
            <a:rPr lang="en-US"/>
            <a:t>Business Insights: Deliver actionable recommendations based on data findings to guide strategic decisions.</a:t>
          </a:r>
        </a:p>
      </dgm:t>
    </dgm:pt>
    <dgm:pt modelId="{43ECBC2C-0D2B-4FB3-9A3B-0F1E72E87895}" type="parTrans" cxnId="{4C5AE1C1-C18E-499C-B381-4CC1FE84B908}">
      <dgm:prSet/>
      <dgm:spPr/>
      <dgm:t>
        <a:bodyPr/>
        <a:lstStyle/>
        <a:p>
          <a:endParaRPr lang="en-US"/>
        </a:p>
      </dgm:t>
    </dgm:pt>
    <dgm:pt modelId="{A57EF4F7-FC01-4971-8ECD-DB19708BB9AE}" type="sibTrans" cxnId="{4C5AE1C1-C18E-499C-B381-4CC1FE84B908}">
      <dgm:prSet/>
      <dgm:spPr/>
      <dgm:t>
        <a:bodyPr/>
        <a:lstStyle/>
        <a:p>
          <a:endParaRPr lang="en-US"/>
        </a:p>
      </dgm:t>
    </dgm:pt>
    <dgm:pt modelId="{84D4CC1C-B235-41E6-84AD-44C42C97DE0F}" type="pres">
      <dgm:prSet presAssocID="{65807ECD-6CFE-4524-B279-FA9855AAB189}" presName="Name0" presStyleCnt="0">
        <dgm:presLayoutVars>
          <dgm:dir/>
          <dgm:animLvl val="lvl"/>
          <dgm:resizeHandles val="exact"/>
        </dgm:presLayoutVars>
      </dgm:prSet>
      <dgm:spPr/>
    </dgm:pt>
    <dgm:pt modelId="{56C6ED42-8C84-4EEF-A3AF-8E7620AC8F2B}" type="pres">
      <dgm:prSet presAssocID="{1DE22417-6FF1-453E-BEAC-413CACACB772}" presName="linNode" presStyleCnt="0"/>
      <dgm:spPr/>
    </dgm:pt>
    <dgm:pt modelId="{A715D82E-FB8F-49DD-A785-B48EBC174E09}" type="pres">
      <dgm:prSet presAssocID="{1DE22417-6FF1-453E-BEAC-413CACACB772}" presName="parentText" presStyleLbl="alignNode1" presStyleIdx="0" presStyleCnt="5">
        <dgm:presLayoutVars>
          <dgm:chMax val="1"/>
          <dgm:bulletEnabled/>
        </dgm:presLayoutVars>
      </dgm:prSet>
      <dgm:spPr/>
    </dgm:pt>
    <dgm:pt modelId="{C756F7C1-2434-4641-AEF5-E1333D048E97}" type="pres">
      <dgm:prSet presAssocID="{1DE22417-6FF1-453E-BEAC-413CACACB772}" presName="descendantText" presStyleLbl="alignAccFollowNode1" presStyleIdx="0" presStyleCnt="5">
        <dgm:presLayoutVars>
          <dgm:bulletEnabled/>
        </dgm:presLayoutVars>
      </dgm:prSet>
      <dgm:spPr/>
    </dgm:pt>
    <dgm:pt modelId="{70F2BCBE-7F85-41E6-9A3A-E73E091915CC}" type="pres">
      <dgm:prSet presAssocID="{B0EFA27C-4A99-45A0-ABD0-14AE16D9A95E}" presName="sp" presStyleCnt="0"/>
      <dgm:spPr/>
    </dgm:pt>
    <dgm:pt modelId="{D78849CD-8C8E-4127-B7ED-5D43B9B5711A}" type="pres">
      <dgm:prSet presAssocID="{461C0D6C-5AC7-4606-8F99-6D1BC9847EFC}" presName="linNode" presStyleCnt="0"/>
      <dgm:spPr/>
    </dgm:pt>
    <dgm:pt modelId="{B1E20170-B506-42D3-A727-8B97C2567076}" type="pres">
      <dgm:prSet presAssocID="{461C0D6C-5AC7-4606-8F99-6D1BC9847EFC}" presName="parentText" presStyleLbl="alignNode1" presStyleIdx="1" presStyleCnt="5">
        <dgm:presLayoutVars>
          <dgm:chMax val="1"/>
          <dgm:bulletEnabled/>
        </dgm:presLayoutVars>
      </dgm:prSet>
      <dgm:spPr/>
    </dgm:pt>
    <dgm:pt modelId="{D085B960-6940-450E-8AFE-125AE2AAFA96}" type="pres">
      <dgm:prSet presAssocID="{461C0D6C-5AC7-4606-8F99-6D1BC9847EFC}" presName="descendantText" presStyleLbl="alignAccFollowNode1" presStyleIdx="1" presStyleCnt="5">
        <dgm:presLayoutVars>
          <dgm:bulletEnabled/>
        </dgm:presLayoutVars>
      </dgm:prSet>
      <dgm:spPr/>
    </dgm:pt>
    <dgm:pt modelId="{8720632D-3177-45B1-BDE2-0F0D84FD73BC}" type="pres">
      <dgm:prSet presAssocID="{7EAFC5B2-85FB-4764-A148-F2D11DEF05C4}" presName="sp" presStyleCnt="0"/>
      <dgm:spPr/>
    </dgm:pt>
    <dgm:pt modelId="{884E15E9-676D-4CD9-8569-61CE1722450B}" type="pres">
      <dgm:prSet presAssocID="{2EB50853-8CE3-4E2C-9ABC-DE908F931198}" presName="linNode" presStyleCnt="0"/>
      <dgm:spPr/>
    </dgm:pt>
    <dgm:pt modelId="{FBA56792-7723-41C2-9782-51236C9F1367}" type="pres">
      <dgm:prSet presAssocID="{2EB50853-8CE3-4E2C-9ABC-DE908F931198}" presName="parentText" presStyleLbl="alignNode1" presStyleIdx="2" presStyleCnt="5">
        <dgm:presLayoutVars>
          <dgm:chMax val="1"/>
          <dgm:bulletEnabled/>
        </dgm:presLayoutVars>
      </dgm:prSet>
      <dgm:spPr/>
    </dgm:pt>
    <dgm:pt modelId="{94D38762-B9CB-4F37-B74E-04B920C62024}" type="pres">
      <dgm:prSet presAssocID="{2EB50853-8CE3-4E2C-9ABC-DE908F931198}" presName="descendantText" presStyleLbl="alignAccFollowNode1" presStyleIdx="2" presStyleCnt="5">
        <dgm:presLayoutVars>
          <dgm:bulletEnabled/>
        </dgm:presLayoutVars>
      </dgm:prSet>
      <dgm:spPr/>
    </dgm:pt>
    <dgm:pt modelId="{2017E286-AB8F-463F-911F-5EBBECACC17C}" type="pres">
      <dgm:prSet presAssocID="{299E4D5B-C0AA-4DD3-A545-A781272B7553}" presName="sp" presStyleCnt="0"/>
      <dgm:spPr/>
    </dgm:pt>
    <dgm:pt modelId="{09337314-A47A-4C19-B528-9A945E102DC4}" type="pres">
      <dgm:prSet presAssocID="{CDA307EB-C3AF-4069-8105-1886E3337B24}" presName="linNode" presStyleCnt="0"/>
      <dgm:spPr/>
    </dgm:pt>
    <dgm:pt modelId="{7775E549-E567-4E0D-B6FB-075A3E7E6FF4}" type="pres">
      <dgm:prSet presAssocID="{CDA307EB-C3AF-4069-8105-1886E3337B24}" presName="parentText" presStyleLbl="alignNode1" presStyleIdx="3" presStyleCnt="5">
        <dgm:presLayoutVars>
          <dgm:chMax val="1"/>
          <dgm:bulletEnabled/>
        </dgm:presLayoutVars>
      </dgm:prSet>
      <dgm:spPr/>
    </dgm:pt>
    <dgm:pt modelId="{A686622F-32FB-4ACE-BD9A-C318C1B8E24B}" type="pres">
      <dgm:prSet presAssocID="{CDA307EB-C3AF-4069-8105-1886E3337B24}" presName="descendantText" presStyleLbl="alignAccFollowNode1" presStyleIdx="3" presStyleCnt="5">
        <dgm:presLayoutVars>
          <dgm:bulletEnabled/>
        </dgm:presLayoutVars>
      </dgm:prSet>
      <dgm:spPr/>
    </dgm:pt>
    <dgm:pt modelId="{F13BA4E3-571A-4B08-B1E1-1A4F141E1B32}" type="pres">
      <dgm:prSet presAssocID="{F666BB03-304C-453F-9572-1EDEC5D40697}" presName="sp" presStyleCnt="0"/>
      <dgm:spPr/>
    </dgm:pt>
    <dgm:pt modelId="{728CB945-E80F-407E-8A0D-53C6CE215D77}" type="pres">
      <dgm:prSet presAssocID="{586963D1-6FCC-427D-9F21-F713B3DF8C37}" presName="linNode" presStyleCnt="0"/>
      <dgm:spPr/>
    </dgm:pt>
    <dgm:pt modelId="{A83FDF1D-1F5D-43E2-921E-96B883245D00}" type="pres">
      <dgm:prSet presAssocID="{586963D1-6FCC-427D-9F21-F713B3DF8C37}" presName="parentText" presStyleLbl="alignNode1" presStyleIdx="4" presStyleCnt="5">
        <dgm:presLayoutVars>
          <dgm:chMax val="1"/>
          <dgm:bulletEnabled/>
        </dgm:presLayoutVars>
      </dgm:prSet>
      <dgm:spPr/>
    </dgm:pt>
    <dgm:pt modelId="{38A4A603-F1DE-444E-BCB5-7281C659DBF1}" type="pres">
      <dgm:prSet presAssocID="{586963D1-6FCC-427D-9F21-F713B3DF8C37}" presName="descendantText" presStyleLbl="alignAccFollowNode1" presStyleIdx="4" presStyleCnt="5">
        <dgm:presLayoutVars>
          <dgm:bulletEnabled/>
        </dgm:presLayoutVars>
      </dgm:prSet>
      <dgm:spPr/>
    </dgm:pt>
  </dgm:ptLst>
  <dgm:cxnLst>
    <dgm:cxn modelId="{76D48901-C62F-4560-9CC3-0D6052436AF1}" type="presOf" srcId="{CDA307EB-C3AF-4069-8105-1886E3337B24}" destId="{7775E549-E567-4E0D-B6FB-075A3E7E6FF4}" srcOrd="0" destOrd="0" presId="urn:microsoft.com/office/officeart/2016/7/layout/VerticalSolidActionList"/>
    <dgm:cxn modelId="{E68BA502-E8F6-4500-9E9F-4598A1C7EA3E}" srcId="{2EB50853-8CE3-4E2C-9ABC-DE908F931198}" destId="{9E7DFB33-0F95-4C05-BFD6-3E23E5F04CDF}" srcOrd="0" destOrd="0" parTransId="{25DBF2B0-C616-43FD-B892-92EED8E7DCDB}" sibTransId="{DB3BB329-1131-41C7-B6E7-C38F3F1E1425}"/>
    <dgm:cxn modelId="{920C0C04-3DFA-41B0-9AE4-52FC3A5447C1}" srcId="{461C0D6C-5AC7-4606-8F99-6D1BC9847EFC}" destId="{132F33A3-1F71-43AE-A151-425F5E484E7D}" srcOrd="0" destOrd="0" parTransId="{E6CE0876-EAD7-4633-BA42-60FBB331A9DA}" sibTransId="{93B5240F-3D29-4CAC-A118-38F3732CD3EB}"/>
    <dgm:cxn modelId="{F088BF04-AAD3-4784-9271-71A6ED7A714C}" srcId="{65807ECD-6CFE-4524-B279-FA9855AAB189}" destId="{461C0D6C-5AC7-4606-8F99-6D1BC9847EFC}" srcOrd="1" destOrd="0" parTransId="{B39C9C38-72DA-4525-A1BA-0AADDE26C470}" sibTransId="{7EAFC5B2-85FB-4764-A148-F2D11DEF05C4}"/>
    <dgm:cxn modelId="{1CC4A910-1F15-46E4-99D0-4BC2F7CBB437}" type="presOf" srcId="{65807ECD-6CFE-4524-B279-FA9855AAB189}" destId="{84D4CC1C-B235-41E6-84AD-44C42C97DE0F}" srcOrd="0" destOrd="0" presId="urn:microsoft.com/office/officeart/2016/7/layout/VerticalSolidActionList"/>
    <dgm:cxn modelId="{D3318D1D-582E-43D8-80C1-757E8968892E}" type="presOf" srcId="{653D23E6-751B-4237-99A7-A3719DEB9DD1}" destId="{A686622F-32FB-4ACE-BD9A-C318C1B8E24B}" srcOrd="0" destOrd="0" presId="urn:microsoft.com/office/officeart/2016/7/layout/VerticalSolidActionList"/>
    <dgm:cxn modelId="{BF4E5422-064B-45BC-8EB7-FCFEC3ACD868}" type="presOf" srcId="{1DE22417-6FF1-453E-BEAC-413CACACB772}" destId="{A715D82E-FB8F-49DD-A785-B48EBC174E09}" srcOrd="0" destOrd="0" presId="urn:microsoft.com/office/officeart/2016/7/layout/VerticalSolidActionList"/>
    <dgm:cxn modelId="{7EC7B72A-C360-4D88-B77E-1095472F6D0B}" srcId="{65807ECD-6CFE-4524-B279-FA9855AAB189}" destId="{2EB50853-8CE3-4E2C-9ABC-DE908F931198}" srcOrd="2" destOrd="0" parTransId="{32A4B2AB-9FF0-47D0-A9F5-C1D1826576E6}" sibTransId="{299E4D5B-C0AA-4DD3-A545-A781272B7553}"/>
    <dgm:cxn modelId="{F453AD2E-4BEF-49D7-8952-9FD80F03B8A7}" type="presOf" srcId="{586963D1-6FCC-427D-9F21-F713B3DF8C37}" destId="{A83FDF1D-1F5D-43E2-921E-96B883245D00}" srcOrd="0" destOrd="0" presId="urn:microsoft.com/office/officeart/2016/7/layout/VerticalSolidActionList"/>
    <dgm:cxn modelId="{460F7135-88E2-4784-9A96-7C28F9AAC4A9}" srcId="{65807ECD-6CFE-4524-B279-FA9855AAB189}" destId="{CDA307EB-C3AF-4069-8105-1886E3337B24}" srcOrd="3" destOrd="0" parTransId="{06E360AC-A2C4-4672-95BC-50557C436445}" sibTransId="{F666BB03-304C-453F-9572-1EDEC5D40697}"/>
    <dgm:cxn modelId="{7A105864-9535-4EC0-968E-E6974F07DB28}" srcId="{65807ECD-6CFE-4524-B279-FA9855AAB189}" destId="{586963D1-6FCC-427D-9F21-F713B3DF8C37}" srcOrd="4" destOrd="0" parTransId="{5DFAD14C-3453-460D-B48D-383C846FB9C0}" sibTransId="{83EC1CB1-EB92-4AF5-9A0F-64360DFC9DCF}"/>
    <dgm:cxn modelId="{312D0369-F01B-49D2-AC09-93683314EFCC}" type="presOf" srcId="{132F33A3-1F71-43AE-A151-425F5E484E7D}" destId="{D085B960-6940-450E-8AFE-125AE2AAFA96}" srcOrd="0" destOrd="0" presId="urn:microsoft.com/office/officeart/2016/7/layout/VerticalSolidActionList"/>
    <dgm:cxn modelId="{A658416E-4A69-413C-99EB-E31FB22275E4}" type="presOf" srcId="{2EB50853-8CE3-4E2C-9ABC-DE908F931198}" destId="{FBA56792-7723-41C2-9782-51236C9F1367}" srcOrd="0" destOrd="0" presId="urn:microsoft.com/office/officeart/2016/7/layout/VerticalSolidActionList"/>
    <dgm:cxn modelId="{9630FF7A-8BE7-46A7-A7F8-2F3401ACE588}" srcId="{1DE22417-6FF1-453E-BEAC-413CACACB772}" destId="{0141EE12-82B7-4F73-A422-DDBEA12FEB79}" srcOrd="0" destOrd="0" parTransId="{F82E9C83-D132-4213-9732-B54ECABE223D}" sibTransId="{ACADFDF0-0455-4527-A500-45F73F4A4E4F}"/>
    <dgm:cxn modelId="{B6C1DC8D-0113-48A4-9042-4401FD379D33}" type="presOf" srcId="{461C0D6C-5AC7-4606-8F99-6D1BC9847EFC}" destId="{B1E20170-B506-42D3-A727-8B97C2567076}" srcOrd="0" destOrd="0" presId="urn:microsoft.com/office/officeart/2016/7/layout/VerticalSolidActionList"/>
    <dgm:cxn modelId="{6CD62192-558C-4057-85A5-ADC81EE94F6C}" type="presOf" srcId="{9E7DFB33-0F95-4C05-BFD6-3E23E5F04CDF}" destId="{94D38762-B9CB-4F37-B74E-04B920C62024}" srcOrd="0" destOrd="0" presId="urn:microsoft.com/office/officeart/2016/7/layout/VerticalSolidActionList"/>
    <dgm:cxn modelId="{022AB197-815D-455A-89C3-AFB6401585BF}" type="presOf" srcId="{D8E2CFAD-3C81-48D6-87BA-50953AC4AF37}" destId="{38A4A603-F1DE-444E-BCB5-7281C659DBF1}" srcOrd="0" destOrd="0" presId="urn:microsoft.com/office/officeart/2016/7/layout/VerticalSolidActionList"/>
    <dgm:cxn modelId="{877DA1A7-FA0C-4E8E-A150-3B886080D779}" srcId="{65807ECD-6CFE-4524-B279-FA9855AAB189}" destId="{1DE22417-6FF1-453E-BEAC-413CACACB772}" srcOrd="0" destOrd="0" parTransId="{E7F8C3F8-0E9E-4AA5-B2E6-BFB5CF028FCA}" sibTransId="{B0EFA27C-4A99-45A0-ABD0-14AE16D9A95E}"/>
    <dgm:cxn modelId="{DE24DCB8-0C3D-493B-AFDE-E89FB8AF37DE}" type="presOf" srcId="{0141EE12-82B7-4F73-A422-DDBEA12FEB79}" destId="{C756F7C1-2434-4641-AEF5-E1333D048E97}" srcOrd="0" destOrd="0" presId="urn:microsoft.com/office/officeart/2016/7/layout/VerticalSolidActionList"/>
    <dgm:cxn modelId="{4C5AE1C1-C18E-499C-B381-4CC1FE84B908}" srcId="{586963D1-6FCC-427D-9F21-F713B3DF8C37}" destId="{D8E2CFAD-3C81-48D6-87BA-50953AC4AF37}" srcOrd="0" destOrd="0" parTransId="{43ECBC2C-0D2B-4FB3-9A3B-0F1E72E87895}" sibTransId="{A57EF4F7-FC01-4971-8ECD-DB19708BB9AE}"/>
    <dgm:cxn modelId="{5431F7EC-98BC-43AC-8178-EF4945DBB0CC}" srcId="{CDA307EB-C3AF-4069-8105-1886E3337B24}" destId="{653D23E6-751B-4237-99A7-A3719DEB9DD1}" srcOrd="0" destOrd="0" parTransId="{60AEB2E2-EC70-4A1A-85E1-A870B9B671A9}" sibTransId="{52FCC203-FDB2-42C5-9690-4E887FEBD2E8}"/>
    <dgm:cxn modelId="{8565DE2B-3BDF-46BF-AA1F-49528C7DB077}" type="presParOf" srcId="{84D4CC1C-B235-41E6-84AD-44C42C97DE0F}" destId="{56C6ED42-8C84-4EEF-A3AF-8E7620AC8F2B}" srcOrd="0" destOrd="0" presId="urn:microsoft.com/office/officeart/2016/7/layout/VerticalSolidActionList"/>
    <dgm:cxn modelId="{46A84D5C-11B4-4A85-8135-6F1BDB38E617}" type="presParOf" srcId="{56C6ED42-8C84-4EEF-A3AF-8E7620AC8F2B}" destId="{A715D82E-FB8F-49DD-A785-B48EBC174E09}" srcOrd="0" destOrd="0" presId="urn:microsoft.com/office/officeart/2016/7/layout/VerticalSolidActionList"/>
    <dgm:cxn modelId="{C230CBFA-AA7F-43D6-887B-504568E035F4}" type="presParOf" srcId="{56C6ED42-8C84-4EEF-A3AF-8E7620AC8F2B}" destId="{C756F7C1-2434-4641-AEF5-E1333D048E97}" srcOrd="1" destOrd="0" presId="urn:microsoft.com/office/officeart/2016/7/layout/VerticalSolidActionList"/>
    <dgm:cxn modelId="{98ED4026-1622-4C8F-8ABF-C3E2CC288B88}" type="presParOf" srcId="{84D4CC1C-B235-41E6-84AD-44C42C97DE0F}" destId="{70F2BCBE-7F85-41E6-9A3A-E73E091915CC}" srcOrd="1" destOrd="0" presId="urn:microsoft.com/office/officeart/2016/7/layout/VerticalSolidActionList"/>
    <dgm:cxn modelId="{309C11E8-2FBE-4BFD-AFC7-48B3E2F6B8B5}" type="presParOf" srcId="{84D4CC1C-B235-41E6-84AD-44C42C97DE0F}" destId="{D78849CD-8C8E-4127-B7ED-5D43B9B5711A}" srcOrd="2" destOrd="0" presId="urn:microsoft.com/office/officeart/2016/7/layout/VerticalSolidActionList"/>
    <dgm:cxn modelId="{BB4D145F-8D99-438C-8D6B-262A2B202144}" type="presParOf" srcId="{D78849CD-8C8E-4127-B7ED-5D43B9B5711A}" destId="{B1E20170-B506-42D3-A727-8B97C2567076}" srcOrd="0" destOrd="0" presId="urn:microsoft.com/office/officeart/2016/7/layout/VerticalSolidActionList"/>
    <dgm:cxn modelId="{8FE6411B-36FE-487D-9038-B59E76CFAFF3}" type="presParOf" srcId="{D78849CD-8C8E-4127-B7ED-5D43B9B5711A}" destId="{D085B960-6940-450E-8AFE-125AE2AAFA96}" srcOrd="1" destOrd="0" presId="urn:microsoft.com/office/officeart/2016/7/layout/VerticalSolidActionList"/>
    <dgm:cxn modelId="{ED8326CD-2AF5-42D4-88B1-DB03D1440DFF}" type="presParOf" srcId="{84D4CC1C-B235-41E6-84AD-44C42C97DE0F}" destId="{8720632D-3177-45B1-BDE2-0F0D84FD73BC}" srcOrd="3" destOrd="0" presId="urn:microsoft.com/office/officeart/2016/7/layout/VerticalSolidActionList"/>
    <dgm:cxn modelId="{9E3AF5A1-3215-494E-B98E-BE9D7869BB17}" type="presParOf" srcId="{84D4CC1C-B235-41E6-84AD-44C42C97DE0F}" destId="{884E15E9-676D-4CD9-8569-61CE1722450B}" srcOrd="4" destOrd="0" presId="urn:microsoft.com/office/officeart/2016/7/layout/VerticalSolidActionList"/>
    <dgm:cxn modelId="{A807EAC0-D1AE-4614-BB25-5F725EB422E9}" type="presParOf" srcId="{884E15E9-676D-4CD9-8569-61CE1722450B}" destId="{FBA56792-7723-41C2-9782-51236C9F1367}" srcOrd="0" destOrd="0" presId="urn:microsoft.com/office/officeart/2016/7/layout/VerticalSolidActionList"/>
    <dgm:cxn modelId="{94EF7DC3-0C62-43B2-A7DB-4F8A349D14F9}" type="presParOf" srcId="{884E15E9-676D-4CD9-8569-61CE1722450B}" destId="{94D38762-B9CB-4F37-B74E-04B920C62024}" srcOrd="1" destOrd="0" presId="urn:microsoft.com/office/officeart/2016/7/layout/VerticalSolidActionList"/>
    <dgm:cxn modelId="{5698379F-EABC-4E05-AE41-484CC1315C1D}" type="presParOf" srcId="{84D4CC1C-B235-41E6-84AD-44C42C97DE0F}" destId="{2017E286-AB8F-463F-911F-5EBBECACC17C}" srcOrd="5" destOrd="0" presId="urn:microsoft.com/office/officeart/2016/7/layout/VerticalSolidActionList"/>
    <dgm:cxn modelId="{F1B98941-80F6-47BC-ABD3-ED6FD4113A11}" type="presParOf" srcId="{84D4CC1C-B235-41E6-84AD-44C42C97DE0F}" destId="{09337314-A47A-4C19-B528-9A945E102DC4}" srcOrd="6" destOrd="0" presId="urn:microsoft.com/office/officeart/2016/7/layout/VerticalSolidActionList"/>
    <dgm:cxn modelId="{89C3F313-CCC2-40FC-AC43-225DAB481EEB}" type="presParOf" srcId="{09337314-A47A-4C19-B528-9A945E102DC4}" destId="{7775E549-E567-4E0D-B6FB-075A3E7E6FF4}" srcOrd="0" destOrd="0" presId="urn:microsoft.com/office/officeart/2016/7/layout/VerticalSolidActionList"/>
    <dgm:cxn modelId="{2325BD6F-2719-4D25-A2A0-C768AB609FFC}" type="presParOf" srcId="{09337314-A47A-4C19-B528-9A945E102DC4}" destId="{A686622F-32FB-4ACE-BD9A-C318C1B8E24B}" srcOrd="1" destOrd="0" presId="urn:microsoft.com/office/officeart/2016/7/layout/VerticalSolidActionList"/>
    <dgm:cxn modelId="{53F1A932-7D4A-40B5-BF44-B32C2AD3DBE0}" type="presParOf" srcId="{84D4CC1C-B235-41E6-84AD-44C42C97DE0F}" destId="{F13BA4E3-571A-4B08-B1E1-1A4F141E1B32}" srcOrd="7" destOrd="0" presId="urn:microsoft.com/office/officeart/2016/7/layout/VerticalSolidActionList"/>
    <dgm:cxn modelId="{EAD873F7-1A75-4036-A480-397F9671C8B9}" type="presParOf" srcId="{84D4CC1C-B235-41E6-84AD-44C42C97DE0F}" destId="{728CB945-E80F-407E-8A0D-53C6CE215D77}" srcOrd="8" destOrd="0" presId="urn:microsoft.com/office/officeart/2016/7/layout/VerticalSolidActionList"/>
    <dgm:cxn modelId="{A8F4B3F7-F138-41FC-82F8-1C7A5D4E1C54}" type="presParOf" srcId="{728CB945-E80F-407E-8A0D-53C6CE215D77}" destId="{A83FDF1D-1F5D-43E2-921E-96B883245D00}" srcOrd="0" destOrd="0" presId="urn:microsoft.com/office/officeart/2016/7/layout/VerticalSolidActionList"/>
    <dgm:cxn modelId="{88A8939B-E917-4139-BF87-C00282839788}" type="presParOf" srcId="{728CB945-E80F-407E-8A0D-53C6CE215D77}" destId="{38A4A603-F1DE-444E-BCB5-7281C659DBF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6F7C1-2434-4641-AEF5-E1333D048E97}">
      <dsp:nvSpPr>
        <dsp:cNvPr id="0" name=""/>
        <dsp:cNvSpPr/>
      </dsp:nvSpPr>
      <dsp:spPr>
        <a:xfrm>
          <a:off x="2319456" y="2129"/>
          <a:ext cx="9277824" cy="934527"/>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16" tIns="237370" rIns="180016" bIns="237370" numCol="1" spcCol="1270" anchor="ctr" anchorCtr="0">
          <a:noAutofit/>
        </a:bodyPr>
        <a:lstStyle/>
        <a:p>
          <a:pPr marL="0" lvl="0" indent="0" algn="l" defTabSz="711200">
            <a:lnSpc>
              <a:spcPct val="90000"/>
            </a:lnSpc>
            <a:spcBef>
              <a:spcPct val="0"/>
            </a:spcBef>
            <a:spcAft>
              <a:spcPct val="35000"/>
            </a:spcAft>
            <a:buNone/>
          </a:pPr>
          <a:r>
            <a:rPr lang="en-US" sz="1600" kern="1200" dirty="0"/>
            <a:t>Key Objectives:</a:t>
          </a:r>
        </a:p>
      </dsp:txBody>
      <dsp:txXfrm>
        <a:off x="2319456" y="2129"/>
        <a:ext cx="9277824" cy="934527"/>
      </dsp:txXfrm>
    </dsp:sp>
    <dsp:sp modelId="{A715D82E-FB8F-49DD-A785-B48EBC174E09}">
      <dsp:nvSpPr>
        <dsp:cNvPr id="0" name=""/>
        <dsp:cNvSpPr/>
      </dsp:nvSpPr>
      <dsp:spPr>
        <a:xfrm>
          <a:off x="0" y="2129"/>
          <a:ext cx="2319456" cy="9345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2738" tIns="92311" rIns="122738" bIns="92311"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Key</a:t>
          </a:r>
        </a:p>
      </dsp:txBody>
      <dsp:txXfrm>
        <a:off x="0" y="2129"/>
        <a:ext cx="2319456" cy="934527"/>
      </dsp:txXfrm>
    </dsp:sp>
    <dsp:sp modelId="{D085B960-6940-450E-8AFE-125AE2AAFA96}">
      <dsp:nvSpPr>
        <dsp:cNvPr id="0" name=""/>
        <dsp:cNvSpPr/>
      </dsp:nvSpPr>
      <dsp:spPr>
        <a:xfrm>
          <a:off x="2319456" y="992729"/>
          <a:ext cx="9277824" cy="934527"/>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16" tIns="237370" rIns="180016" bIns="237370" numCol="1" spcCol="1270" anchor="ctr" anchorCtr="0">
          <a:noAutofit/>
        </a:bodyPr>
        <a:lstStyle/>
        <a:p>
          <a:pPr marL="0" lvl="0" indent="0" algn="l" defTabSz="711200">
            <a:lnSpc>
              <a:spcPct val="90000"/>
            </a:lnSpc>
            <a:spcBef>
              <a:spcPct val="0"/>
            </a:spcBef>
            <a:spcAft>
              <a:spcPct val="35000"/>
            </a:spcAft>
            <a:buNone/>
          </a:pPr>
          <a:r>
            <a:rPr lang="en-US" sz="1600" kern="1200"/>
            <a:t>Data Cleaning: Prepare clean, accurate datasets for reliable analysis.</a:t>
          </a:r>
        </a:p>
      </dsp:txBody>
      <dsp:txXfrm>
        <a:off x="2319456" y="992729"/>
        <a:ext cx="9277824" cy="934527"/>
      </dsp:txXfrm>
    </dsp:sp>
    <dsp:sp modelId="{B1E20170-B506-42D3-A727-8B97C2567076}">
      <dsp:nvSpPr>
        <dsp:cNvPr id="0" name=""/>
        <dsp:cNvSpPr/>
      </dsp:nvSpPr>
      <dsp:spPr>
        <a:xfrm>
          <a:off x="0" y="992729"/>
          <a:ext cx="2319456" cy="9345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2738" tIns="92311" rIns="122738" bIns="92311" numCol="1" spcCol="1270" anchor="ctr" anchorCtr="0">
          <a:noAutofit/>
        </a:bodyPr>
        <a:lstStyle/>
        <a:p>
          <a:pPr marL="0" lvl="0" indent="0" algn="ctr" defTabSz="889000">
            <a:lnSpc>
              <a:spcPct val="90000"/>
            </a:lnSpc>
            <a:spcBef>
              <a:spcPct val="0"/>
            </a:spcBef>
            <a:spcAft>
              <a:spcPct val="35000"/>
            </a:spcAft>
            <a:buNone/>
          </a:pPr>
          <a:r>
            <a:rPr lang="en-US" sz="2000" kern="1200"/>
            <a:t>Cleaning</a:t>
          </a:r>
        </a:p>
      </dsp:txBody>
      <dsp:txXfrm>
        <a:off x="0" y="992729"/>
        <a:ext cx="2319456" cy="934527"/>
      </dsp:txXfrm>
    </dsp:sp>
    <dsp:sp modelId="{94D38762-B9CB-4F37-B74E-04B920C62024}">
      <dsp:nvSpPr>
        <dsp:cNvPr id="0" name=""/>
        <dsp:cNvSpPr/>
      </dsp:nvSpPr>
      <dsp:spPr>
        <a:xfrm>
          <a:off x="2319456" y="1983328"/>
          <a:ext cx="9277824" cy="934527"/>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16" tIns="237370" rIns="180016" bIns="237370" numCol="1" spcCol="1270" anchor="ctr" anchorCtr="0">
          <a:noAutofit/>
        </a:bodyPr>
        <a:lstStyle/>
        <a:p>
          <a:pPr marL="0" lvl="0" indent="0" algn="l" defTabSz="711200">
            <a:lnSpc>
              <a:spcPct val="90000"/>
            </a:lnSpc>
            <a:spcBef>
              <a:spcPct val="0"/>
            </a:spcBef>
            <a:spcAft>
              <a:spcPct val="35000"/>
            </a:spcAft>
            <a:buNone/>
          </a:pPr>
          <a:r>
            <a:rPr lang="en-US" sz="1600" kern="1200"/>
            <a:t>Data Analysis: Use Tableau tools (Tableau Desktop, Tableau Public, Tooltips, Marks, colors, charts, maps, text, and objects to uncover trends and patterns.</a:t>
          </a:r>
        </a:p>
      </dsp:txBody>
      <dsp:txXfrm>
        <a:off x="2319456" y="1983328"/>
        <a:ext cx="9277824" cy="934527"/>
      </dsp:txXfrm>
    </dsp:sp>
    <dsp:sp modelId="{FBA56792-7723-41C2-9782-51236C9F1367}">
      <dsp:nvSpPr>
        <dsp:cNvPr id="0" name=""/>
        <dsp:cNvSpPr/>
      </dsp:nvSpPr>
      <dsp:spPr>
        <a:xfrm>
          <a:off x="0" y="1983328"/>
          <a:ext cx="2319456" cy="9345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2738" tIns="92311" rIns="122738" bIns="92311" numCol="1" spcCol="1270" anchor="ctr" anchorCtr="0">
          <a:noAutofit/>
        </a:bodyPr>
        <a:lstStyle/>
        <a:p>
          <a:pPr marL="0" lvl="0" indent="0" algn="ctr" defTabSz="889000">
            <a:lnSpc>
              <a:spcPct val="90000"/>
            </a:lnSpc>
            <a:spcBef>
              <a:spcPct val="0"/>
            </a:spcBef>
            <a:spcAft>
              <a:spcPct val="35000"/>
            </a:spcAft>
            <a:buNone/>
          </a:pPr>
          <a:r>
            <a:rPr lang="en-US" sz="2000" kern="1200"/>
            <a:t>Use</a:t>
          </a:r>
        </a:p>
      </dsp:txBody>
      <dsp:txXfrm>
        <a:off x="0" y="1983328"/>
        <a:ext cx="2319456" cy="934527"/>
      </dsp:txXfrm>
    </dsp:sp>
    <dsp:sp modelId="{A686622F-32FB-4ACE-BD9A-C318C1B8E24B}">
      <dsp:nvSpPr>
        <dsp:cNvPr id="0" name=""/>
        <dsp:cNvSpPr/>
      </dsp:nvSpPr>
      <dsp:spPr>
        <a:xfrm>
          <a:off x="2319456" y="2973927"/>
          <a:ext cx="9277824" cy="934527"/>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16" tIns="237370" rIns="180016" bIns="237370" numCol="1" spcCol="1270" anchor="ctr" anchorCtr="0">
          <a:noAutofit/>
        </a:bodyPr>
        <a:lstStyle/>
        <a:p>
          <a:pPr marL="0" lvl="0" indent="0" algn="l" defTabSz="711200">
            <a:lnSpc>
              <a:spcPct val="90000"/>
            </a:lnSpc>
            <a:spcBef>
              <a:spcPct val="0"/>
            </a:spcBef>
            <a:spcAft>
              <a:spcPct val="35000"/>
            </a:spcAft>
            <a:buNone/>
          </a:pPr>
          <a:r>
            <a:rPr lang="en-US" sz="1600" kern="1200"/>
            <a:t>Dashboarding: Design a clear visual dashboard using charts, Tableau objects, containers, tiled, floating, and slicers to present insights.</a:t>
          </a:r>
        </a:p>
      </dsp:txBody>
      <dsp:txXfrm>
        <a:off x="2319456" y="2973927"/>
        <a:ext cx="9277824" cy="934527"/>
      </dsp:txXfrm>
    </dsp:sp>
    <dsp:sp modelId="{7775E549-E567-4E0D-B6FB-075A3E7E6FF4}">
      <dsp:nvSpPr>
        <dsp:cNvPr id="0" name=""/>
        <dsp:cNvSpPr/>
      </dsp:nvSpPr>
      <dsp:spPr>
        <a:xfrm>
          <a:off x="0" y="2973927"/>
          <a:ext cx="2319456" cy="9345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2738" tIns="92311" rIns="122738" bIns="92311" numCol="1" spcCol="1270" anchor="ctr" anchorCtr="0">
          <a:noAutofit/>
        </a:bodyPr>
        <a:lstStyle/>
        <a:p>
          <a:pPr marL="0" lvl="0" indent="0" algn="ctr" defTabSz="889000">
            <a:lnSpc>
              <a:spcPct val="90000"/>
            </a:lnSpc>
            <a:spcBef>
              <a:spcPct val="0"/>
            </a:spcBef>
            <a:spcAft>
              <a:spcPct val="35000"/>
            </a:spcAft>
            <a:buNone/>
          </a:pPr>
          <a:r>
            <a:rPr lang="en-US" sz="2000" kern="1200"/>
            <a:t>Design</a:t>
          </a:r>
        </a:p>
      </dsp:txBody>
      <dsp:txXfrm>
        <a:off x="0" y="2973927"/>
        <a:ext cx="2319456" cy="934527"/>
      </dsp:txXfrm>
    </dsp:sp>
    <dsp:sp modelId="{38A4A603-F1DE-444E-BCB5-7281C659DBF1}">
      <dsp:nvSpPr>
        <dsp:cNvPr id="0" name=""/>
        <dsp:cNvSpPr/>
      </dsp:nvSpPr>
      <dsp:spPr>
        <a:xfrm>
          <a:off x="2319456" y="3964526"/>
          <a:ext cx="9277824" cy="934527"/>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16" tIns="237370" rIns="180016" bIns="237370" numCol="1" spcCol="1270" anchor="ctr" anchorCtr="0">
          <a:noAutofit/>
        </a:bodyPr>
        <a:lstStyle/>
        <a:p>
          <a:pPr marL="0" lvl="0" indent="0" algn="l" defTabSz="711200">
            <a:lnSpc>
              <a:spcPct val="90000"/>
            </a:lnSpc>
            <a:spcBef>
              <a:spcPct val="0"/>
            </a:spcBef>
            <a:spcAft>
              <a:spcPct val="35000"/>
            </a:spcAft>
            <a:buNone/>
          </a:pPr>
          <a:r>
            <a:rPr lang="en-US" sz="1600" kern="1200"/>
            <a:t>Business Insights: Deliver actionable recommendations based on data findings to guide strategic decisions.</a:t>
          </a:r>
        </a:p>
      </dsp:txBody>
      <dsp:txXfrm>
        <a:off x="2319456" y="3964526"/>
        <a:ext cx="9277824" cy="934527"/>
      </dsp:txXfrm>
    </dsp:sp>
    <dsp:sp modelId="{A83FDF1D-1F5D-43E2-921E-96B883245D00}">
      <dsp:nvSpPr>
        <dsp:cNvPr id="0" name=""/>
        <dsp:cNvSpPr/>
      </dsp:nvSpPr>
      <dsp:spPr>
        <a:xfrm>
          <a:off x="0" y="3964526"/>
          <a:ext cx="2319456" cy="9345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2738" tIns="92311" rIns="122738" bIns="92311" numCol="1" spcCol="1270" anchor="ctr" anchorCtr="0">
          <a:noAutofit/>
        </a:bodyPr>
        <a:lstStyle/>
        <a:p>
          <a:pPr marL="0" lvl="0" indent="0" algn="ctr" defTabSz="889000">
            <a:lnSpc>
              <a:spcPct val="90000"/>
            </a:lnSpc>
            <a:spcBef>
              <a:spcPct val="0"/>
            </a:spcBef>
            <a:spcAft>
              <a:spcPct val="35000"/>
            </a:spcAft>
            <a:buNone/>
          </a:pPr>
          <a:r>
            <a:rPr lang="en-US" sz="2000" kern="1200"/>
            <a:t>Deliver</a:t>
          </a:r>
        </a:p>
      </dsp:txBody>
      <dsp:txXfrm>
        <a:off x="0" y="3964526"/>
        <a:ext cx="2319456" cy="93452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8A72A-B3E6-4177-B074-C3EDA16597B0}"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70018-ADFD-48E6-9966-6372EE7164FB}" type="slidenum">
              <a:rPr lang="en-US" smtClean="0"/>
              <a:t>‹#›</a:t>
            </a:fld>
            <a:endParaRPr lang="en-US"/>
          </a:p>
        </p:txBody>
      </p:sp>
    </p:spTree>
    <p:extLst>
      <p:ext uri="{BB962C8B-B14F-4D97-AF65-F5344CB8AC3E}">
        <p14:creationId xmlns:p14="http://schemas.microsoft.com/office/powerpoint/2010/main" val="1507478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vert="horz" lIns="91440" tIns="45720" rIns="91440" bIns="45720" rtlCol="0" anchor="t">
            <a:normAutofit/>
          </a:bodyPr>
          <a:lstStyle>
            <a:lvl1pPr>
              <a:defRPr lang="en-US" sz="6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hasCustomPrompt="1"/>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dpi="0" rotWithShape="1">
            <a:blip r:embed="rId2"/>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EF118477-BA54-4B0E-9EC5-D8568300CAF2}" type="datetime1">
              <a:rPr lang="en-US" smtClean="0"/>
              <a:t>12/2/2025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1213272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94744" y="2423160"/>
            <a:ext cx="578097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C23AD26B-DEF0-4EC5-90CD-3C7B79EC8572}" type="datetime1">
              <a:rPr lang="en-US" smtClean="0"/>
              <a:t>12/2/2025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4163904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rmAutofit/>
          </a:bodyPr>
          <a:lstStyle>
            <a:lvl1pPr>
              <a:defRPr sz="4400">
                <a:solidFill>
                  <a:schemeClr val="accent1"/>
                </a:solidFill>
              </a:defRPr>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hasCustomPrompt="1"/>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CA36A28-16B8-4B74-ADBC-086BC21557C6}"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5655965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27807CC-3A12-4A50-A3BE-C6063551B4A3}" type="datetime1">
              <a:rPr lang="en-US" smtClean="0"/>
              <a:t>12/2/2025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69328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7B40E33-4FBE-4166-8E4D-D16E2368EAF9}" type="datetime1">
              <a:rPr lang="en-US" smtClean="0"/>
              <a:t>12/2/2025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11512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87688B5-3E47-407E-A4D5-0E98E41979E9}" type="datetime1">
              <a:rPr lang="en-US" smtClean="0"/>
              <a:t>12/2/2025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87922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E129CD1-440F-4DE5-9914-1074B1963E64}" type="datetime1">
              <a:rPr lang="en-US" smtClean="0"/>
              <a:t>12/2/2025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81955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9155DF8-55DB-438A-B328-5A22697F5E96}" type="datetime1">
              <a:rPr lang="en-US" smtClean="0"/>
              <a:t>12/2/2025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17204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hasCustomPrompt="1"/>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9F2D74A-71A1-4609-9BED-C43EBEF2D096}" type="datetime1">
              <a:rPr lang="en-US" smtClean="0"/>
              <a:t>12/2/2025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1908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hasCustomPrompt="1"/>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79B868B-869A-478B-B17A-F3477F1ABEB8}"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908985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hasCustomPrompt="1"/>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28CCA563-903D-4707-A09B-73AE7FD9F3E4}" type="datetime1">
              <a:rPr lang="en-US" smtClean="0"/>
              <a:t>12/2/2025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7695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78E53AA-13B8-469A-87B0-FF7C74E1EADE}" type="datetime1">
              <a:rPr lang="en-US" smtClean="0"/>
              <a:t>12/2/2025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10682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hasCustomPrompt="1"/>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5F747B-DE86-4C56-A69A-2124AC6051DB}"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649060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hasCustomPrompt="1"/>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3B5E8E98-97C5-4AE8-8CC9-69C51FF1A0EF}" type="datetime1">
              <a:rPr lang="en-US" smtClean="0"/>
              <a:t>12/2/2025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23824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hasCustomPrompt="1"/>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D524F82-DB30-4BD5-9E9D-AD825E313C84}"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40233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hasCustomPrompt="1"/>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E7477ED-8564-46ED-8FFC-DE5A509699F3}" type="datetime1">
              <a:rPr lang="en-US" smtClean="0"/>
              <a:t>12/2/2025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36376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hasCustomPrompt="1"/>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0826781-2293-4754-A74B-94E6E7D7B311}"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45525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DFBFA6E-9D0B-474A-AFB9-4E0832448570}"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45128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hasCustomPrompt="1"/>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EE767648-9FB3-40F4-8072-E80887331DF3}"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82198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007E99A-2976-4D79-B66C-833B4C12E9C9}"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63158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hasCustomPrompt="1"/>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49DDD7D-A4A9-4042-8D3D-AF897B76225E}"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58374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hasCustomPrompt="1"/>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3EA3D79-61FB-48D3-96EC-9D73986E2DB4}"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5116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48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hasCustomPrompt="1"/>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5B3B0F7F-6AD6-4AF0-8BB1-D49CE0F9F622}" type="datetime1">
              <a:rPr lang="en-US" smtClean="0"/>
              <a:t>12/2/2025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19515671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hasCustomPrompt="1"/>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E407E80-9270-4600-9E83-876C054EC0ED}" type="datetime1">
              <a:rPr lang="en-US" smtClean="0"/>
              <a:t>12/2/2025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30572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hasCustomPrompt="1"/>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7A043757-40C8-48EB-A459-80D3B00F0BCB}" type="datetime1">
              <a:rPr lang="en-US" smtClean="0"/>
              <a:t>12/2/2025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13716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hasCustomPrompt="1"/>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D0304CB2-AF95-4B6C-81FD-EF29E4F12940}" type="datetime1">
              <a:rPr lang="en-US" smtClean="0"/>
              <a:t>12/2/2025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95497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hasCustomPrompt="1"/>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FD636673-28CE-4CCE-80FB-7124C935A31A}"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43972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Lst>
          </p:cNvPr>
          <p:cNvSpPr/>
          <p:nvPr/>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2"/>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E8802264-EF96-4074-A671-AB5D99F5E332}" type="datetime1">
              <a:rPr lang="en-US" smtClean="0"/>
              <a:t>12/2/2025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7032453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490472"/>
          </a:xfrm>
        </p:spPr>
        <p:txBody>
          <a:bodyPr vert="horz" lIns="91440" tIns="45720" rIns="91440" bIns="45720" rtlCol="0" anchor="t">
            <a:normAutofit/>
          </a:bodyPr>
          <a:lstStyle>
            <a:lvl1pPr>
              <a:lnSpc>
                <a:spcPct val="120000"/>
              </a:lnSpc>
              <a:defRPr lang="en-US" sz="2800" dirty="0">
                <a:solidFill>
                  <a:schemeClr val="tx2"/>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FB84F615-9106-410C-834A-3DBE51A81CC1}" type="datetime1">
              <a:rPr lang="en-US" smtClean="0"/>
              <a:t>12/2/2025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0105360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1"/>
      </p:bgRef>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EA1A10B-111C-8469-40F7-C3551BB027D0}"/>
              </a:ext>
            </a:extLst>
          </p:cNvPr>
          <p:cNvSpPr/>
          <p:nvPr/>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591056"/>
          </a:xfrm>
        </p:spPr>
        <p:txBody>
          <a:bodyPr vert="horz" lIns="91440" tIns="45720" rIns="91440" bIns="45720" rtlCol="0" anchor="ctr">
            <a:normAutofit/>
          </a:bodyPr>
          <a:lstStyle>
            <a:lvl1pPr>
              <a:lnSpc>
                <a:spcPct val="120000"/>
              </a:lnSpc>
              <a:defRPr lang="en-US" sz="280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1D5A920F-C91E-4FD9-A8A8-AC96444816EA}" type="datetime1">
              <a:rPr lang="en-US" smtClean="0"/>
              <a:t>12/2/2025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a:xfrm>
            <a:off x="8430768" y="6492240"/>
            <a:ext cx="2660904" cy="338328"/>
          </a:xfrm>
        </p:spPr>
        <p:txBody>
          <a:bodyPr/>
          <a:lstStyle>
            <a:lvl1pPr>
              <a:defRPr>
                <a:solidFill>
                  <a:schemeClr val="tx2"/>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a:xfrm>
            <a:off x="11183112" y="6492240"/>
            <a:ext cx="457200" cy="338328"/>
          </a:xfrm>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0657379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3FF91DA-BC67-4FFF-80B3-6A83720BA580}" type="datetime1">
              <a:rPr lang="en-US" smtClean="0"/>
              <a:t>12/2/2025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987552"/>
            <a:ext cx="10149840" cy="4846320"/>
          </a:xfrm>
        </p:spPr>
        <p:txBody>
          <a:bodyPr anchor="ctr">
            <a:normAutofit/>
          </a:bodyPr>
          <a:lstStyle>
            <a:lvl1pPr marL="0" indent="0">
              <a:lnSpc>
                <a:spcPct val="110000"/>
              </a:lnSpc>
              <a:buNone/>
              <a:defRPr sz="4400" b="0" cap="all" baseline="0">
                <a:solidFill>
                  <a:schemeClr val="accent1"/>
                </a:solidFill>
              </a:defRPr>
            </a:lvl1pPr>
            <a:lvl2pPr marL="228600" indent="0">
              <a:lnSpc>
                <a:spcPct val="110000"/>
              </a:lnSpc>
              <a:buNone/>
              <a:defRPr sz="4000" b="0" cap="all" baseline="0">
                <a:solidFill>
                  <a:schemeClr val="accent1"/>
                </a:solidFill>
              </a:defRPr>
            </a:lvl2pPr>
            <a:lvl3pPr marL="457200" indent="0">
              <a:lnSpc>
                <a:spcPct val="110000"/>
              </a:lnSpc>
              <a:buNone/>
              <a:defRPr sz="3600" b="0" cap="all" baseline="0">
                <a:solidFill>
                  <a:schemeClr val="accent1"/>
                </a:solidFill>
              </a:defRPr>
            </a:lvl3pPr>
            <a:lvl4pPr marL="685800" indent="0">
              <a:lnSpc>
                <a:spcPct val="110000"/>
              </a:lnSpc>
              <a:buNone/>
              <a:defRPr sz="3200" b="0" cap="all" baseline="0">
                <a:solidFill>
                  <a:schemeClr val="accent1"/>
                </a:solidFill>
              </a:defRPr>
            </a:lvl4pPr>
            <a:lvl5pPr marL="914400" indent="0">
              <a:lnSpc>
                <a:spcPct val="110000"/>
              </a:lnSpc>
              <a:buNone/>
              <a:defRPr sz="2800" b="0" cap="all"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7401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15565DD7-EB64-4BFE-B850-4043488A7CD8}" type="datetime1">
              <a:rPr lang="en-US" smtClean="0"/>
              <a:t>12/2/2025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630936"/>
            <a:ext cx="8449056" cy="5605272"/>
          </a:xfrm>
        </p:spPr>
        <p:txBody>
          <a:bodyPr anchor="ctr">
            <a:normAutofit/>
          </a:bodyPr>
          <a:lstStyle>
            <a:lvl1pPr marL="0" indent="0">
              <a:lnSpc>
                <a:spcPct val="110000"/>
              </a:lnSpc>
              <a:buNone/>
              <a:defRPr sz="5400" b="0" cap="none" baseline="0">
                <a:solidFill>
                  <a:schemeClr val="accent1"/>
                </a:solidFill>
              </a:defRPr>
            </a:lvl1pPr>
            <a:lvl2pPr marL="228600" indent="0">
              <a:lnSpc>
                <a:spcPct val="110000"/>
              </a:lnSpc>
              <a:buNone/>
              <a:defRPr sz="4800" b="0" cap="none" baseline="0">
                <a:solidFill>
                  <a:schemeClr val="accent1"/>
                </a:solidFill>
              </a:defRPr>
            </a:lvl2pPr>
            <a:lvl3pPr marL="457200" indent="0">
              <a:lnSpc>
                <a:spcPct val="110000"/>
              </a:lnSpc>
              <a:buNone/>
              <a:defRPr sz="4400" b="0" cap="none" baseline="0">
                <a:solidFill>
                  <a:schemeClr val="accent1"/>
                </a:solidFill>
              </a:defRPr>
            </a:lvl3pPr>
            <a:lvl4pPr marL="685800" indent="0">
              <a:lnSpc>
                <a:spcPct val="110000"/>
              </a:lnSpc>
              <a:buNone/>
              <a:defRPr sz="4000" b="0" cap="none" baseline="0">
                <a:solidFill>
                  <a:schemeClr val="accent1"/>
                </a:solidFill>
              </a:defRPr>
            </a:lvl4pPr>
            <a:lvl5pPr marL="914400" indent="0">
              <a:lnSpc>
                <a:spcPct val="110000"/>
              </a:lnSpc>
              <a:buNone/>
              <a:defRPr sz="3600"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233213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BE2C979-2DBB-4FF5-B773-BBC906FD5969}" type="datetime1">
              <a:rPr lang="en-US" smtClean="0"/>
              <a:t>12/2/2025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877824"/>
            <a:ext cx="8046720" cy="5065776"/>
          </a:xfrm>
        </p:spPr>
        <p:txBody>
          <a:bodyPr anchor="ctr">
            <a:normAutofit/>
          </a:bodyPr>
          <a:lstStyle>
            <a:lvl1pPr marL="0" indent="0">
              <a:lnSpc>
                <a:spcPct val="110000"/>
              </a:lnSpc>
              <a:buNone/>
              <a:defRPr sz="5400" b="0"/>
            </a:lvl1pPr>
            <a:lvl2pPr marL="228600" indent="0">
              <a:lnSpc>
                <a:spcPct val="110000"/>
              </a:lnSpc>
              <a:buNone/>
              <a:defRPr sz="4800" b="0"/>
            </a:lvl2pPr>
            <a:lvl3pPr marL="457200" indent="0">
              <a:lnSpc>
                <a:spcPct val="110000"/>
              </a:lnSpc>
              <a:buNone/>
              <a:defRPr sz="4400" b="0"/>
            </a:lvl3pPr>
            <a:lvl4pPr marL="685800" indent="0">
              <a:lnSpc>
                <a:spcPct val="110000"/>
              </a:lnSpc>
              <a:buNone/>
              <a:defRPr sz="4000" b="0"/>
            </a:lvl4pPr>
            <a:lvl5pPr marL="914400" indent="0">
              <a:lnSpc>
                <a:spcPct val="110000"/>
              </a:lnSpc>
              <a:buNone/>
              <a:defRPr sz="3600"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879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hasCustomPrompt="1"/>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016F69B6-6D5E-4363-B374-18E94027D1E6}" type="datetime1">
              <a:rPr lang="en-US" smtClean="0"/>
              <a:t>12/2/2025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500418678"/>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F5984F2-69E3-42EA-A769-C3221255F524}" type="datetime1">
              <a:rPr lang="en-US" smtClean="0"/>
              <a:t>12/2/2025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1596767"/>
            <a:ext cx="9848088" cy="3767328"/>
          </a:xfrm>
        </p:spPr>
        <p:txBody>
          <a:bodyPr anchor="b">
            <a:normAutofit/>
          </a:bodyPr>
          <a:lstStyle>
            <a:lvl1pPr marL="0" indent="0">
              <a:lnSpc>
                <a:spcPct val="110000"/>
              </a:lnSpc>
              <a:buNone/>
              <a:defRPr sz="6000" b="0">
                <a:solidFill>
                  <a:schemeClr val="accent1"/>
                </a:solidFill>
              </a:defRPr>
            </a:lvl1pPr>
            <a:lvl2pPr marL="228600" indent="0">
              <a:lnSpc>
                <a:spcPct val="110000"/>
              </a:lnSpc>
              <a:buNone/>
              <a:defRPr sz="5400" b="0">
                <a:solidFill>
                  <a:schemeClr val="accent1"/>
                </a:solidFill>
              </a:defRPr>
            </a:lvl2pPr>
            <a:lvl3pPr marL="457200" indent="0">
              <a:lnSpc>
                <a:spcPct val="110000"/>
              </a:lnSpc>
              <a:buNone/>
              <a:defRPr sz="4800" b="0">
                <a:solidFill>
                  <a:schemeClr val="accent1"/>
                </a:solidFill>
              </a:defRPr>
            </a:lvl3pPr>
            <a:lvl4pPr marL="685800" indent="0">
              <a:lnSpc>
                <a:spcPct val="110000"/>
              </a:lnSpc>
              <a:buNone/>
              <a:defRPr sz="4400" b="0">
                <a:solidFill>
                  <a:schemeClr val="accent1"/>
                </a:solidFill>
              </a:defRPr>
            </a:lvl4pPr>
            <a:lvl5pPr marL="914400" indent="0">
              <a:lnSpc>
                <a:spcPct val="110000"/>
              </a:lnSpc>
              <a:buNone/>
              <a:defRPr sz="40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456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618488" y="5376672"/>
            <a:ext cx="9079992" cy="466344"/>
          </a:xfrm>
        </p:spPr>
        <p:txBody>
          <a:bodyPr anchor="t">
            <a:normAutofit/>
          </a:bodyPr>
          <a:lstStyle>
            <a:lvl1pPr>
              <a:lnSpc>
                <a:spcPct val="120000"/>
              </a:lnSpc>
              <a:defRPr sz="2200">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3621600-2F49-4BDF-9F00-79A81477383F}" type="datetime1">
              <a:rPr lang="en-US" smtClean="0"/>
              <a:t>12/2/2025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99616" y="1527048"/>
            <a:ext cx="9198864" cy="2871216"/>
          </a:xfrm>
        </p:spPr>
        <p:txBody>
          <a:bodyPr anchor="ctr">
            <a:normAutofit/>
          </a:bodyPr>
          <a:lstStyle>
            <a:lvl1pPr marL="137160" indent="-137160">
              <a:lnSpc>
                <a:spcPct val="11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2897418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3AF1DAFD-6C43-776A-EDEF-047653131661}"/>
              </a:ext>
            </a:extLst>
          </p:cNvPr>
          <p:cNvSpPr/>
          <p:nvPr/>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148072"/>
            <a:ext cx="8366760" cy="1188720"/>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2123558-A89A-4F39-900D-C4A4FDA1B2E7}" type="datetime1">
              <a:rPr lang="en-US" smtClean="0"/>
              <a:t>12/2/2025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783080"/>
            <a:ext cx="8503920" cy="3209544"/>
          </a:xfrm>
        </p:spPr>
        <p:txBody>
          <a:bodyPr anchor="t">
            <a:normAutofit/>
          </a:bodyPr>
          <a:lstStyle>
            <a:lvl1pPr marL="137160" indent="-137160">
              <a:lnSpc>
                <a:spcPct val="10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229295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25BDAC2-53C5-6F8B-7446-54D1152EB91B}"/>
              </a:ext>
            </a:extLst>
          </p:cNvPr>
          <p:cNvSpPr/>
          <p:nvPr/>
        </p:nvSpPr>
        <p:spPr>
          <a:xfrm>
            <a:off x="0" y="0"/>
            <a:ext cx="11385608" cy="5084064"/>
          </a:xfrm>
          <a:custGeom>
            <a:avLst/>
            <a:gdLst>
              <a:gd name="connsiteX0" fmla="*/ 0 w 11385608"/>
              <a:gd name="connsiteY0" fmla="*/ 0 h 5084064"/>
              <a:gd name="connsiteX1" fmla="*/ 11385608 w 11385608"/>
              <a:gd name="connsiteY1" fmla="*/ 0 h 5084064"/>
              <a:gd name="connsiteX2" fmla="*/ 11385608 w 11385608"/>
              <a:gd name="connsiteY2" fmla="*/ 4562110 h 5084064"/>
              <a:gd name="connsiteX3" fmla="*/ 10863655 w 11385608"/>
              <a:gd name="connsiteY3" fmla="*/ 5084064 h 5084064"/>
              <a:gd name="connsiteX4" fmla="*/ 0 w 11385608"/>
              <a:gd name="connsiteY4" fmla="*/ 5084064 h 5084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5084064">
                <a:moveTo>
                  <a:pt x="0" y="0"/>
                </a:moveTo>
                <a:lnTo>
                  <a:pt x="11385608" y="0"/>
                </a:lnTo>
                <a:lnTo>
                  <a:pt x="11385608" y="4562110"/>
                </a:lnTo>
                <a:cubicBezTo>
                  <a:pt x="11385608" y="4850377"/>
                  <a:pt x="11151922" y="5084064"/>
                  <a:pt x="10863655" y="5084064"/>
                </a:cubicBezTo>
                <a:lnTo>
                  <a:pt x="0" y="5084064"/>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449824"/>
            <a:ext cx="9546336" cy="905256"/>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5342020B-CB60-4281-A570-6300974B7A2E}" type="datetime1">
              <a:rPr lang="en-US" smtClean="0"/>
              <a:t>12/2/2025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530352"/>
            <a:ext cx="9683496" cy="3950208"/>
          </a:xfrm>
        </p:spPr>
        <p:txBody>
          <a:bodyPr anchor="ctr">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2873619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57784" y="4965192"/>
            <a:ext cx="8339328" cy="1289304"/>
          </a:xfrm>
        </p:spPr>
        <p:txBody>
          <a:bodyPr anchor="ctr">
            <a:normAutofit/>
          </a:bodyPr>
          <a:lstStyle>
            <a:lvl1pPr>
              <a:lnSpc>
                <a:spcPct val="120000"/>
              </a:lnSpc>
              <a:defRPr sz="18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033272"/>
            <a:ext cx="8467344" cy="3931920"/>
          </a:xfrm>
        </p:spPr>
        <p:txBody>
          <a:bodyPr anchor="b">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F55215D8-97AA-4B85-B7A0-A02F39368DA3}" type="datetime1">
              <a:rPr lang="en-US" smtClean="0"/>
              <a:t>12/2/2025</a:t>
            </a:fld>
            <a:endParaRPr lang="en-US" dirty="0"/>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5955009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B15CE14-1FF6-4074-BE8F-BABA3B0759C8}" type="datetime1">
              <a:rPr lang="en-US" smtClean="0"/>
              <a:t>12/2/2025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7327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68971389-0C57-4856-A530-D0CC79ABF97F}" type="datetime1">
              <a:rPr lang="en-US" smtClean="0"/>
              <a:t>12/2/2025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11733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3B13EFD-DF71-4A7D-9C47-1BBDB138B295}" type="datetime1">
              <a:rPr lang="en-US" smtClean="0"/>
              <a:t>12/2/2025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675944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766BE319-9B1C-4A02-A60F-55C05B841F00}" type="datetime1">
              <a:rPr lang="en-US" smtClean="0"/>
              <a:t>12/2/2025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56157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0EF397E-666B-470F-A253-6BE6BC97EEBE}" type="datetime1">
              <a:rPr lang="en-US" smtClean="0"/>
              <a:t>12/2/2025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6138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chor="ctr">
            <a:normAutofit/>
          </a:bodyPr>
          <a:lstStyle>
            <a:lvl1pPr marL="0" indent="0">
              <a:buNone/>
              <a:defRPr lang="en-US" dirty="0">
                <a:solidFill>
                  <a:schemeClr val="tx2"/>
                </a:solidFill>
              </a:defRPr>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hasCustomPrompt="1"/>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4DEE5A9B-1189-4B03-AA34-8ABCB3EDCE59}" type="datetime1">
              <a:rPr lang="en-US" smtClean="0"/>
              <a:t>12/2/2025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929212672"/>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hasCustomPrompt="1"/>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B2249CC-ABEB-43E4-956A-E3EA25785381}" type="datetime1">
              <a:rPr lang="en-US" smtClean="0"/>
              <a:t>12/2/2025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58573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6600">
                <a:solidFill>
                  <a:schemeClr val="accent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1FE689B-95F7-4D9F-8FA3-5EAD5F062125}" type="datetime1">
              <a:rPr lang="en-US" smtClean="0"/>
              <a:t>12/2/2025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993207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B9EC20F-E1D8-4943-B054-6F2B6C10D630}" type="datetime1">
              <a:rPr lang="en-US" smtClean="0"/>
              <a:t>12/2/2025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7523954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93776"/>
            <a:ext cx="8028432" cy="4325112"/>
          </a:xfrm>
        </p:spPr>
        <p:txBody>
          <a:bodyPr vert="horz" lIns="91440" tIns="45720" rIns="91440" bIns="45720" rtlCol="0" anchor="t">
            <a:normAutofit/>
          </a:bodyPr>
          <a:lstStyle>
            <a:lvl1pPr>
              <a:defRPr lang="en-US" sz="8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65776"/>
            <a:ext cx="5431536" cy="118872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FED32A50-3A67-42D0-AFC3-9798A621A2DF}" type="datetime1">
              <a:rPr lang="en-US" smtClean="0"/>
              <a:t>12/2/2025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67096479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5111496"/>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B65698FC-C9DA-44B4-AC6C-01EEA7EAAA4C}" type="datetime1">
              <a:rPr lang="en-US" smtClean="0"/>
              <a:t>12/2/2025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38385870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170516"/>
            <a:ext cx="4800600" cy="108398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29ECA0D2-D30D-4484-8941-E31C1541BC59}" type="datetime1">
              <a:rPr lang="en-US" smtClean="0"/>
              <a:t>12/2/2025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9439905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8961120" cy="4654296"/>
          </a:xfrm>
        </p:spPr>
        <p:txBody>
          <a:bodyPr anchor="b">
            <a:normAutofit/>
          </a:bodyPr>
          <a:lstStyle>
            <a:lvl1pPr>
              <a:defRPr sz="6000">
                <a:solidFill>
                  <a:schemeClr val="accent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accent1"/>
                </a:solidFill>
              </a:defRPr>
            </a:lvl1pPr>
          </a:lstStyle>
          <a:p>
            <a:fld id="{BFA793B8-7270-4493-83ED-C07D34603133}" type="datetime1">
              <a:rPr lang="en-US" smtClean="0"/>
              <a:t>12/2/2025</a:t>
            </a:fld>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accent1"/>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accent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29288569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492240"/>
            <a:ext cx="2843784" cy="338328"/>
          </a:xfrm>
          <a:prstGeom prst="rect">
            <a:avLst/>
          </a:prstGeom>
        </p:spPr>
        <p:txBody>
          <a:bodyPr vert="horz" lIns="91440" tIns="45720" rIns="91440" bIns="45720" rtlCol="0" anchor="ctr"/>
          <a:lstStyle>
            <a:lvl1pPr algn="l">
              <a:defRPr sz="800">
                <a:solidFill>
                  <a:schemeClr val="tx1"/>
                </a:solidFill>
              </a:defRPr>
            </a:lvl1pPr>
          </a:lstStyle>
          <a:p>
            <a:fld id="{F7F99000-8DC5-4FAA-962C-D38BB4F2BF7D}" type="datetime1">
              <a:rPr lang="en-US" smtClean="0"/>
              <a:t>12/2/2025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7112" y="6492240"/>
            <a:ext cx="2660904"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9456" y="6492240"/>
            <a:ext cx="457200" cy="338328"/>
          </a:xfrm>
          <a:prstGeom prst="rect">
            <a:avLst/>
          </a:prstGeom>
        </p:spPr>
        <p:txBody>
          <a:bodyPr vert="horz" lIns="91440" tIns="45720" rIns="91440" bIns="45720" rtlCol="0" anchor="ctr"/>
          <a:lstStyle>
            <a:lvl1pPr algn="r">
              <a:defRPr sz="80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29430652"/>
      </p:ext>
    </p:extLst>
  </p:cSld>
  <p:clrMap bg1="lt1" tx1="dk1" bg2="lt2" tx2="dk2" accent1="accent1" accent2="accent2" accent3="accent3" accent4="accent4" accent5="accent5" accent6="accent6" hlink="hlink" folHlink="folHlink"/>
  <p:sldLayoutIdLst>
    <p:sldLayoutId id="2147483803" r:id="rId1"/>
    <p:sldLayoutId id="2147483802" r:id="rId2"/>
    <p:sldLayoutId id="2147483804"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Lst>
  <p:hf sldNum="0" hdr="0" ftr="0" dt="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D9295-34F7-35AA-E9A4-5947845995B9}"/>
            </a:ext>
          </a:extLst>
        </p:cNvPr>
        <p:cNvGrpSpPr/>
        <p:nvPr/>
      </p:nvGrpSpPr>
      <p:grpSpPr>
        <a:xfrm>
          <a:off x="0" y="0"/>
          <a:ext cx="0" cy="0"/>
          <a:chOff x="0" y="0"/>
          <a:chExt cx="0" cy="0"/>
        </a:xfrm>
      </p:grpSpPr>
      <p:sp>
        <p:nvSpPr>
          <p:cNvPr id="8" name="Google Shape;189;p1">
            <a:extLst>
              <a:ext uri="{FF2B5EF4-FFF2-40B4-BE49-F238E27FC236}">
                <a16:creationId xmlns:a16="http://schemas.microsoft.com/office/drawing/2014/main" id="{8C443BD1-4C12-0899-7B21-012CA6F69F7D}"/>
              </a:ext>
            </a:extLst>
          </p:cNvPr>
          <p:cNvSpPr txBox="1">
            <a:spLocks/>
          </p:cNvSpPr>
          <p:nvPr/>
        </p:nvSpPr>
        <p:spPr>
          <a:xfrm>
            <a:off x="194642" y="258184"/>
            <a:ext cx="5706716" cy="1053193"/>
          </a:xfrm>
          <a:prstGeom prst="rect">
            <a:avLst/>
          </a:prstGeom>
        </p:spPr>
        <p:txBody>
          <a:bodyPr spcFirstLastPara="1"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sz="6000" b="0" kern="1200" cap="all" baseline="0">
                <a:solidFill>
                  <a:schemeClr val="accent1"/>
                </a:solidFill>
                <a:latin typeface="+mj-lt"/>
                <a:ea typeface="+mj-ea"/>
                <a:cs typeface="+mj-cs"/>
              </a:defRPr>
            </a:lvl1pPr>
          </a:lstStyle>
          <a:p>
            <a:pPr>
              <a:spcAft>
                <a:spcPts val="600"/>
              </a:spcAft>
              <a:buClr>
                <a:srgbClr val="3F3F3F"/>
              </a:buClr>
              <a:buSzPts val="4800"/>
            </a:pPr>
            <a:r>
              <a:rPr lang="en-US" sz="3200" b="1" kern="1200" cap="all" baseline="0" dirty="0">
                <a:solidFill>
                  <a:srgbClr val="CC6600"/>
                </a:solidFill>
              </a:rPr>
              <a:t>Tableau CAPSTONE  </a:t>
            </a:r>
          </a:p>
          <a:p>
            <a:pPr>
              <a:spcAft>
                <a:spcPts val="600"/>
              </a:spcAft>
              <a:buClr>
                <a:srgbClr val="3F3F3F"/>
              </a:buClr>
              <a:buSzPts val="4800"/>
            </a:pPr>
            <a:r>
              <a:rPr lang="en-US" sz="3200" b="1" kern="1200" cap="all" baseline="0" dirty="0">
                <a:solidFill>
                  <a:srgbClr val="CC6600"/>
                </a:solidFill>
              </a:rPr>
              <a:t>PRESENTATION</a:t>
            </a:r>
          </a:p>
        </p:txBody>
      </p:sp>
      <p:sp>
        <p:nvSpPr>
          <p:cNvPr id="13" name="Text Placeholder 2">
            <a:extLst>
              <a:ext uri="{FF2B5EF4-FFF2-40B4-BE49-F238E27FC236}">
                <a16:creationId xmlns:a16="http://schemas.microsoft.com/office/drawing/2014/main" id="{B7604F5A-6E9A-0011-B59C-FA3650B6EE77}"/>
              </a:ext>
            </a:extLst>
          </p:cNvPr>
          <p:cNvSpPr>
            <a:spLocks noGrp="1"/>
          </p:cNvSpPr>
          <p:nvPr>
            <p:ph idx="1"/>
          </p:nvPr>
        </p:nvSpPr>
        <p:spPr>
          <a:xfrm>
            <a:off x="194642" y="1624404"/>
            <a:ext cx="5706716" cy="3614570"/>
          </a:xfrm>
        </p:spPr>
        <p:txBody>
          <a:bodyPr>
            <a:normAutofit/>
          </a:bodyPr>
          <a:lstStyle/>
          <a:p>
            <a:pPr marL="342900" indent="-342900">
              <a:buFont typeface="Arial" panose="020B0604020202020204" pitchFamily="34" charset="0"/>
              <a:buChar char="•"/>
            </a:pPr>
            <a:r>
              <a:rPr lang="en-US" sz="2000" b="1" dirty="0"/>
              <a:t>Presented by Omolara Buhari</a:t>
            </a:r>
          </a:p>
          <a:p>
            <a:pPr marL="342900" indent="-342900">
              <a:buFont typeface="Arial" panose="020B0604020202020204" pitchFamily="34" charset="0"/>
              <a:buChar char="•"/>
            </a:pPr>
            <a:r>
              <a:rPr lang="en-US" sz="2000" b="1" dirty="0"/>
              <a:t>Data analytics EU –class B-Cohort 25-04</a:t>
            </a:r>
          </a:p>
          <a:p>
            <a:pPr marL="342900" indent="-342900">
              <a:buFont typeface="Arial" panose="020B0604020202020204" pitchFamily="34" charset="0"/>
              <a:buChar char="•"/>
            </a:pPr>
            <a:r>
              <a:rPr lang="en-US" sz="2000" b="1" dirty="0"/>
              <a:t>Tableau Capstone project: Analysis of Choco de Luxe</a:t>
            </a:r>
            <a:endParaRPr lang="en-US" sz="2000" dirty="0"/>
          </a:p>
        </p:txBody>
      </p:sp>
      <p:pic>
        <p:nvPicPr>
          <p:cNvPr id="4" name="Image 15">
            <a:extLst>
              <a:ext uri="{FF2B5EF4-FFF2-40B4-BE49-F238E27FC236}">
                <a16:creationId xmlns:a16="http://schemas.microsoft.com/office/drawing/2014/main" id="{F66BF999-10D0-9E26-66D2-4704DD8B2898}"/>
              </a:ext>
            </a:extLst>
          </p:cNvPr>
          <p:cNvPicPr/>
          <p:nvPr/>
        </p:nvPicPr>
        <p:blipFill>
          <a:blip r:embed="rId2" cstate="print"/>
          <a:stretch>
            <a:fillRect/>
          </a:stretch>
        </p:blipFill>
        <p:spPr>
          <a:xfrm>
            <a:off x="0" y="5238974"/>
            <a:ext cx="6096000" cy="1619026"/>
          </a:xfrm>
          <a:prstGeom prst="rect">
            <a:avLst/>
          </a:prstGeom>
          <a:noFill/>
        </p:spPr>
      </p:pic>
      <p:pic>
        <p:nvPicPr>
          <p:cNvPr id="5" name="Picture 4" descr="A heart shaped box of chocolates&#10;&#10;AI-generated content may be incorrect.">
            <a:extLst>
              <a:ext uri="{FF2B5EF4-FFF2-40B4-BE49-F238E27FC236}">
                <a16:creationId xmlns:a16="http://schemas.microsoft.com/office/drawing/2014/main" id="{420ADD01-61E7-3D02-CC3D-63751C61D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1535877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4FE479-699F-019B-2D84-AA79F77604C0}"/>
              </a:ext>
            </a:extLst>
          </p:cNvPr>
          <p:cNvSpPr txBox="1"/>
          <p:nvPr/>
        </p:nvSpPr>
        <p:spPr>
          <a:xfrm>
            <a:off x="56460" y="272473"/>
            <a:ext cx="5038989" cy="1477328"/>
          </a:xfrm>
          <a:prstGeom prst="rect">
            <a:avLst/>
          </a:prstGeom>
          <a:noFill/>
        </p:spPr>
        <p:txBody>
          <a:bodyPr wrap="square" rtlCol="0">
            <a:spAutoFit/>
          </a:bodyPr>
          <a:lstStyle/>
          <a:p>
            <a:r>
              <a:rPr lang="en-US" b="1" dirty="0">
                <a:solidFill>
                  <a:srgbClr val="CC6600"/>
                </a:solidFill>
              </a:rPr>
              <a:t>Salesperson Productivity:</a:t>
            </a:r>
          </a:p>
          <a:p>
            <a:r>
              <a:rPr lang="en-US" dirty="0"/>
              <a:t>Examine individual salesperson performance by volume and value, assuming the profit target for each salesperson is € 100,000</a:t>
            </a:r>
          </a:p>
          <a:p>
            <a:endParaRPr lang="en-US" dirty="0"/>
          </a:p>
        </p:txBody>
      </p:sp>
      <p:sp>
        <p:nvSpPr>
          <p:cNvPr id="16" name="Rectangle 3">
            <a:extLst>
              <a:ext uri="{FF2B5EF4-FFF2-40B4-BE49-F238E27FC236}">
                <a16:creationId xmlns:a16="http://schemas.microsoft.com/office/drawing/2014/main" id="{B1AD903C-74E1-8176-FCD9-5AE6AE5D63D0}"/>
              </a:ext>
            </a:extLst>
          </p:cNvPr>
          <p:cNvSpPr>
            <a:spLocks noChangeArrowheads="1"/>
          </p:cNvSpPr>
          <p:nvPr/>
        </p:nvSpPr>
        <p:spPr bwMode="auto">
          <a:xfrm>
            <a:off x="192768" y="1589780"/>
            <a:ext cx="5038989"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 4 out of 10 salespeople</a:t>
            </a:r>
            <a:r>
              <a:rPr kumimoji="0" lang="en-US" altLang="en-US" sz="1800" b="0" i="0" u="none" strike="noStrike" cap="none" normalizeH="0" baseline="0" dirty="0">
                <a:ln>
                  <a:noFill/>
                </a:ln>
                <a:solidFill>
                  <a:schemeClr val="tx1"/>
                </a:solidFill>
                <a:effectLst/>
                <a:latin typeface="Arial" panose="020B0604020202020204" pitchFamily="34" charset="0"/>
              </a:rPr>
              <a:t> exceeded the profit target (€100K):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Karlen McCaffrey (€131,994), Kelci Walkden (€119,693), Oby Sorrel (€119,525), Marney O’Brien (€115,910)</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 Madeline </a:t>
            </a:r>
            <a:r>
              <a:rPr kumimoji="0" lang="en-US" altLang="en-US" sz="1800" b="1" i="0" u="none" strike="noStrike" cap="none" normalizeH="0" baseline="0" dirty="0" err="1">
                <a:ln>
                  <a:noFill/>
                </a:ln>
                <a:solidFill>
                  <a:schemeClr val="tx1"/>
                </a:solidFill>
                <a:effectLst/>
                <a:latin typeface="Arial" panose="020B0604020202020204" pitchFamily="34" charset="0"/>
              </a:rPr>
              <a:t>Upcott</a:t>
            </a:r>
            <a:r>
              <a:rPr kumimoji="0" lang="en-US" altLang="en-US" sz="1800" b="1" i="0" u="none" strike="noStrike" cap="none" normalizeH="0" baseline="0" dirty="0">
                <a:ln>
                  <a:noFill/>
                </a:ln>
                <a:solidFill>
                  <a:schemeClr val="tx1"/>
                </a:solidFill>
                <a:effectLst/>
                <a:latin typeface="Arial" panose="020B0604020202020204" pitchFamily="34" charset="0"/>
              </a:rPr>
              <a:t> (€102,517)</a:t>
            </a:r>
            <a:r>
              <a:rPr kumimoji="0" lang="en-US" altLang="en-US" sz="1800" b="0" i="0" u="none" strike="noStrike" cap="none" normalizeH="0" baseline="0" dirty="0">
                <a:ln>
                  <a:noFill/>
                </a:ln>
                <a:solidFill>
                  <a:schemeClr val="tx1"/>
                </a:solidFill>
                <a:effectLst/>
                <a:latin typeface="Arial" panose="020B0604020202020204" pitchFamily="34" charset="0"/>
              </a:rPr>
              <a:t> just met the target.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The </a:t>
            </a:r>
            <a:r>
              <a:rPr kumimoji="0" lang="en-US" altLang="en-US" sz="1800" b="1" i="0" u="none" strike="noStrike" cap="none" normalizeH="0" baseline="0" dirty="0">
                <a:ln>
                  <a:noFill/>
                </a:ln>
                <a:solidFill>
                  <a:schemeClr val="tx1"/>
                </a:solidFill>
                <a:effectLst/>
                <a:latin typeface="Arial" panose="020B0604020202020204" pitchFamily="34" charset="0"/>
              </a:rPr>
              <a:t>remaining 5 salespeople</a:t>
            </a:r>
            <a:r>
              <a:rPr kumimoji="0" lang="en-US" altLang="en-US" sz="1800" b="0" i="0" u="none" strike="noStrike" cap="none" normalizeH="0" baseline="0" dirty="0">
                <a:ln>
                  <a:noFill/>
                </a:ln>
                <a:solidFill>
                  <a:schemeClr val="tx1"/>
                </a:solidFill>
                <a:effectLst/>
                <a:latin typeface="Arial" panose="020B0604020202020204" pitchFamily="34" charset="0"/>
              </a:rPr>
              <a:t> fell short, with the lowest performers being </a:t>
            </a:r>
            <a:r>
              <a:rPr kumimoji="0" lang="en-US" altLang="en-US" sz="1800" b="0" i="0" u="none" strike="noStrike" cap="none" normalizeH="0" baseline="0" dirty="0" err="1">
                <a:ln>
                  <a:noFill/>
                </a:ln>
                <a:solidFill>
                  <a:schemeClr val="tx1"/>
                </a:solidFill>
                <a:effectLst/>
                <a:latin typeface="Arial" panose="020B0604020202020204" pitchFamily="34" charset="0"/>
              </a:rPr>
              <a:t>Rafaëlita</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Blaksland</a:t>
            </a:r>
            <a:r>
              <a:rPr kumimoji="0" lang="en-US" altLang="en-US" sz="1800" b="0" i="0" u="none" strike="noStrike" cap="none" normalizeH="0" baseline="0" dirty="0">
                <a:ln>
                  <a:noFill/>
                </a:ln>
                <a:solidFill>
                  <a:schemeClr val="tx1"/>
                </a:solidFill>
                <a:effectLst/>
                <a:latin typeface="Arial" panose="020B0604020202020204" pitchFamily="34" charset="0"/>
              </a:rPr>
              <a:t> (€58,506) and </a:t>
            </a:r>
            <a:r>
              <a:rPr kumimoji="0" lang="en-US" altLang="en-US" sz="1800" b="0" i="0" u="none" strike="noStrike" cap="none" normalizeH="0" baseline="0" dirty="0" err="1">
                <a:ln>
                  <a:noFill/>
                </a:ln>
                <a:solidFill>
                  <a:schemeClr val="tx1"/>
                </a:solidFill>
                <a:effectLst/>
                <a:latin typeface="Arial" panose="020B0604020202020204" pitchFamily="34" charset="0"/>
              </a:rPr>
              <a:t>Wilone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O’Kielt</a:t>
            </a:r>
            <a:r>
              <a:rPr kumimoji="0" lang="en-US" altLang="en-US" sz="1800" b="0" i="0" u="none" strike="noStrike" cap="none" normalizeH="0" baseline="0" dirty="0">
                <a:ln>
                  <a:noFill/>
                </a:ln>
                <a:solidFill>
                  <a:schemeClr val="tx1"/>
                </a:solidFill>
                <a:effectLst/>
                <a:latin typeface="Arial" panose="020B0604020202020204" pitchFamily="34" charset="0"/>
              </a:rPr>
              <a:t> (€54,503).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In terms of </a:t>
            </a:r>
            <a:r>
              <a:rPr kumimoji="0" lang="en-US" altLang="en-US" sz="1800" b="1" i="0" u="none" strike="noStrike" cap="none" normalizeH="0" baseline="0" dirty="0">
                <a:ln>
                  <a:noFill/>
                </a:ln>
                <a:solidFill>
                  <a:schemeClr val="tx1"/>
                </a:solidFill>
                <a:effectLst/>
                <a:latin typeface="Arial" panose="020B0604020202020204" pitchFamily="34" charset="0"/>
              </a:rPr>
              <a:t>sales volume</a:t>
            </a:r>
            <a:r>
              <a:rPr kumimoji="0" lang="en-US" altLang="en-US" sz="1800" b="0" i="0" u="none" strike="noStrike" cap="none" normalizeH="0" baseline="0" dirty="0">
                <a:ln>
                  <a:noFill/>
                </a:ln>
                <a:solidFill>
                  <a:schemeClr val="tx1"/>
                </a:solidFill>
                <a:effectLst/>
                <a:latin typeface="Arial" panose="020B0604020202020204" pitchFamily="34" charset="0"/>
              </a:rPr>
              <a:t>, Karlen McCaffrey also leads (9,658), showing both high volume and high profitability.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Others, like </a:t>
            </a:r>
            <a:r>
              <a:rPr kumimoji="0" lang="en-US" altLang="en-US" sz="1800" b="0" i="0" u="none" strike="noStrike" cap="none" normalizeH="0" baseline="0" dirty="0" err="1">
                <a:ln>
                  <a:noFill/>
                </a:ln>
                <a:solidFill>
                  <a:schemeClr val="tx1"/>
                </a:solidFill>
                <a:effectLst/>
                <a:latin typeface="Arial" panose="020B0604020202020204" pitchFamily="34" charset="0"/>
              </a:rPr>
              <a:t>Rafaëlita</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Blaksland</a:t>
            </a:r>
            <a:r>
              <a:rPr kumimoji="0" lang="en-US" altLang="en-US" sz="1800" b="0" i="0" u="none" strike="noStrike" cap="none" normalizeH="0" baseline="0" dirty="0">
                <a:ln>
                  <a:noFill/>
                </a:ln>
                <a:solidFill>
                  <a:schemeClr val="tx1"/>
                </a:solidFill>
                <a:effectLst/>
                <a:latin typeface="Arial" panose="020B0604020202020204" pitchFamily="34" charset="0"/>
              </a:rPr>
              <a:t> and </a:t>
            </a:r>
            <a:r>
              <a:rPr kumimoji="0" lang="en-US" altLang="en-US" sz="1800" b="0" i="0" u="none" strike="noStrike" cap="none" normalizeH="0" baseline="0" dirty="0" err="1">
                <a:ln>
                  <a:noFill/>
                </a:ln>
                <a:solidFill>
                  <a:schemeClr val="tx1"/>
                </a:solidFill>
                <a:effectLst/>
                <a:latin typeface="Arial" panose="020B0604020202020204" pitchFamily="34" charset="0"/>
              </a:rPr>
              <a:t>Wilone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O’Kielt</a:t>
            </a:r>
            <a:r>
              <a:rPr kumimoji="0" lang="en-US" altLang="en-US" sz="1800" b="0" i="0" u="none" strike="noStrike" cap="none" normalizeH="0" baseline="0" dirty="0">
                <a:ln>
                  <a:noFill/>
                </a:ln>
                <a:solidFill>
                  <a:schemeClr val="tx1"/>
                </a:solidFill>
                <a:effectLst/>
                <a:latin typeface="Arial" panose="020B0604020202020204" pitchFamily="34" charset="0"/>
              </a:rPr>
              <a:t>, had low volume and low profits, indicating underperformance.</a:t>
            </a:r>
          </a:p>
        </p:txBody>
      </p:sp>
      <p:pic>
        <p:nvPicPr>
          <p:cNvPr id="21" name="Picture 20">
            <a:extLst>
              <a:ext uri="{FF2B5EF4-FFF2-40B4-BE49-F238E27FC236}">
                <a16:creationId xmlns:a16="http://schemas.microsoft.com/office/drawing/2014/main" id="{CFC556AF-CF5E-CA30-869E-21775B16CB8F}"/>
              </a:ext>
            </a:extLst>
          </p:cNvPr>
          <p:cNvPicPr>
            <a:picLocks noChangeAspect="1"/>
          </p:cNvPicPr>
          <p:nvPr/>
        </p:nvPicPr>
        <p:blipFill>
          <a:blip r:embed="rId2"/>
          <a:stretch>
            <a:fillRect/>
          </a:stretch>
        </p:blipFill>
        <p:spPr>
          <a:xfrm>
            <a:off x="5368065" y="1"/>
            <a:ext cx="6823935" cy="6858000"/>
          </a:xfrm>
          <a:prstGeom prst="rect">
            <a:avLst/>
          </a:prstGeom>
        </p:spPr>
      </p:pic>
    </p:spTree>
    <p:extLst>
      <p:ext uri="{BB962C8B-B14F-4D97-AF65-F5344CB8AC3E}">
        <p14:creationId xmlns:p14="http://schemas.microsoft.com/office/powerpoint/2010/main" val="4198601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A34B8-7A5C-6406-4AC2-3C44C73F15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4C845B-3362-888D-DACE-B5E6481B262A}"/>
              </a:ext>
            </a:extLst>
          </p:cNvPr>
          <p:cNvSpPr txBox="1"/>
          <p:nvPr/>
        </p:nvSpPr>
        <p:spPr>
          <a:xfrm>
            <a:off x="182881" y="149315"/>
            <a:ext cx="4111327" cy="1477328"/>
          </a:xfrm>
          <a:prstGeom prst="rect">
            <a:avLst/>
          </a:prstGeom>
          <a:noFill/>
        </p:spPr>
        <p:txBody>
          <a:bodyPr wrap="square" rtlCol="0">
            <a:spAutoFit/>
          </a:bodyPr>
          <a:lstStyle/>
          <a:p>
            <a:r>
              <a:rPr lang="en-US" b="1" dirty="0">
                <a:solidFill>
                  <a:srgbClr val="CC6600"/>
                </a:solidFill>
              </a:rPr>
              <a:t>Product-Level Profitability:</a:t>
            </a:r>
          </a:p>
          <a:p>
            <a:r>
              <a:rPr lang="en-US" dirty="0"/>
              <a:t>Evaluate margin contributions based on product line and product category</a:t>
            </a:r>
          </a:p>
          <a:p>
            <a:endParaRPr lang="en-US" dirty="0"/>
          </a:p>
        </p:txBody>
      </p:sp>
      <p:sp>
        <p:nvSpPr>
          <p:cNvPr id="6" name="TextBox 5">
            <a:extLst>
              <a:ext uri="{FF2B5EF4-FFF2-40B4-BE49-F238E27FC236}">
                <a16:creationId xmlns:a16="http://schemas.microsoft.com/office/drawing/2014/main" id="{FF3A2300-6061-3B3F-6F8E-98E4E3D2E35F}"/>
              </a:ext>
            </a:extLst>
          </p:cNvPr>
          <p:cNvSpPr txBox="1"/>
          <p:nvPr/>
        </p:nvSpPr>
        <p:spPr>
          <a:xfrm>
            <a:off x="7444292" y="1839558"/>
            <a:ext cx="184731" cy="369332"/>
          </a:xfrm>
          <a:prstGeom prst="rect">
            <a:avLst/>
          </a:prstGeom>
          <a:noFill/>
        </p:spPr>
        <p:txBody>
          <a:bodyPr wrap="none" rtlCol="0">
            <a:spAutoFit/>
          </a:bodyPr>
          <a:lstStyle/>
          <a:p>
            <a:endParaRPr lang="en-US" dirty="0"/>
          </a:p>
        </p:txBody>
      </p:sp>
      <p:sp>
        <p:nvSpPr>
          <p:cNvPr id="15" name="Rectangle 2">
            <a:extLst>
              <a:ext uri="{FF2B5EF4-FFF2-40B4-BE49-F238E27FC236}">
                <a16:creationId xmlns:a16="http://schemas.microsoft.com/office/drawing/2014/main" id="{A083E476-650B-D859-13EC-A60159A71CC8}"/>
              </a:ext>
            </a:extLst>
          </p:cNvPr>
          <p:cNvSpPr>
            <a:spLocks noChangeArrowheads="1"/>
          </p:cNvSpPr>
          <p:nvPr/>
        </p:nvSpPr>
        <p:spPr bwMode="auto">
          <a:xfrm>
            <a:off x="182881" y="1609681"/>
            <a:ext cx="4418111"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Dark Chocolate</a:t>
            </a:r>
            <a:r>
              <a:rPr kumimoji="0" lang="en-US" altLang="en-US" sz="1800" b="0" i="0" u="none" strike="noStrike" cap="none" normalizeH="0" baseline="0" dirty="0">
                <a:ln>
                  <a:noFill/>
                </a:ln>
                <a:solidFill>
                  <a:schemeClr val="tx1"/>
                </a:solidFill>
                <a:effectLst/>
                <a:latin typeface="Arial" panose="020B0604020202020204" pitchFamily="34" charset="0"/>
              </a:rPr>
              <a:t> leads with the </a:t>
            </a:r>
            <a:r>
              <a:rPr kumimoji="0" lang="en-US" altLang="en-US" sz="1800" b="1" i="0" u="none" strike="noStrike" cap="none" normalizeH="0" baseline="0" dirty="0">
                <a:ln>
                  <a:noFill/>
                </a:ln>
                <a:solidFill>
                  <a:schemeClr val="tx1"/>
                </a:solidFill>
                <a:effectLst/>
                <a:latin typeface="Arial" panose="020B0604020202020204" pitchFamily="34" charset="0"/>
              </a:rPr>
              <a:t>highest profit (€638,684)</a:t>
            </a:r>
            <a:r>
              <a:rPr kumimoji="0" lang="en-US" altLang="en-US" sz="1800" b="0" i="0" u="none" strike="noStrike" cap="none" normalizeH="0" baseline="0" dirty="0">
                <a:ln>
                  <a:noFill/>
                </a:ln>
                <a:solidFill>
                  <a:schemeClr val="tx1"/>
                </a:solidFill>
                <a:effectLst/>
                <a:latin typeface="Arial" panose="020B0604020202020204" pitchFamily="34" charset="0"/>
              </a:rPr>
              <a:t> → core profit driver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Milk Chocolate</a:t>
            </a:r>
            <a:r>
              <a:rPr kumimoji="0" lang="en-US" altLang="en-US" sz="1800" b="0" i="0" u="none" strike="noStrike" cap="none" normalizeH="0" baseline="0" dirty="0">
                <a:ln>
                  <a:noFill/>
                </a:ln>
                <a:solidFill>
                  <a:schemeClr val="tx1"/>
                </a:solidFill>
                <a:effectLst/>
                <a:latin typeface="Arial" panose="020B0604020202020204" pitchFamily="34" charset="0"/>
              </a:rPr>
              <a:t> follows strongly at </a:t>
            </a:r>
            <a:r>
              <a:rPr kumimoji="0" lang="en-US" altLang="en-US" sz="1800" b="1" i="0" u="none" strike="noStrike" cap="none" normalizeH="0" baseline="0" dirty="0">
                <a:ln>
                  <a:noFill/>
                </a:ln>
                <a:solidFill>
                  <a:schemeClr val="tx1"/>
                </a:solidFill>
                <a:effectLst/>
                <a:latin typeface="Arial" panose="020B0604020202020204" pitchFamily="34" charset="0"/>
              </a:rPr>
              <a:t>€417,180</a:t>
            </a:r>
            <a:r>
              <a:rPr kumimoji="0" lang="en-US" altLang="en-US" sz="1800" b="0" i="0" u="none" strike="noStrike" cap="none" normalizeH="0" baseline="0" dirty="0">
                <a:ln>
                  <a:noFill/>
                </a:ln>
                <a:solidFill>
                  <a:schemeClr val="tx1"/>
                </a:solidFill>
                <a:effectLst/>
                <a:latin typeface="Arial" panose="020B0604020202020204" pitchFamily="34" charset="0"/>
              </a:rPr>
              <a:t>, showing consistent demand</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Nut Chocolate (€301,800)</a:t>
            </a:r>
            <a:r>
              <a:rPr kumimoji="0" lang="en-US" altLang="en-US" sz="1800" b="0" i="0" u="none" strike="noStrike" cap="none" normalizeH="0" baseline="0" dirty="0">
                <a:ln>
                  <a:noFill/>
                </a:ln>
                <a:solidFill>
                  <a:schemeClr val="tx1"/>
                </a:solidFill>
                <a:effectLst/>
                <a:latin typeface="Arial" panose="020B0604020202020204" pitchFamily="34" charset="0"/>
              </a:rPr>
              <a:t> and </a:t>
            </a:r>
            <a:r>
              <a:rPr kumimoji="0" lang="en-US" altLang="en-US" sz="1800" b="1" i="0" u="none" strike="noStrike" cap="none" normalizeH="0" baseline="0" dirty="0">
                <a:ln>
                  <a:noFill/>
                </a:ln>
                <a:solidFill>
                  <a:schemeClr val="tx1"/>
                </a:solidFill>
                <a:effectLst/>
                <a:latin typeface="Arial" panose="020B0604020202020204" pitchFamily="34" charset="0"/>
              </a:rPr>
              <a:t>Filled Chocolate (€258,569)</a:t>
            </a:r>
            <a:r>
              <a:rPr kumimoji="0" lang="en-US" altLang="en-US" sz="1800" b="0" i="0" u="none" strike="noStrike" cap="none" normalizeH="0" baseline="0" dirty="0">
                <a:ln>
                  <a:noFill/>
                </a:ln>
                <a:solidFill>
                  <a:schemeClr val="tx1"/>
                </a:solidFill>
                <a:effectLst/>
                <a:latin typeface="Arial" panose="020B0604020202020204" pitchFamily="34" charset="0"/>
              </a:rPr>
              <a:t> are solid mid-range performers.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Fruit Chocolate (€207,878)</a:t>
            </a:r>
            <a:r>
              <a:rPr kumimoji="0" lang="en-US" altLang="en-US" sz="1800" b="0" i="0" u="none" strike="noStrike" cap="none" normalizeH="0" baseline="0" dirty="0">
                <a:ln>
                  <a:noFill/>
                </a:ln>
                <a:solidFill>
                  <a:schemeClr val="tx1"/>
                </a:solidFill>
                <a:effectLst/>
                <a:latin typeface="Arial" panose="020B0604020202020204" pitchFamily="34" charset="0"/>
              </a:rPr>
              <a:t> and </a:t>
            </a:r>
            <a:r>
              <a:rPr kumimoji="0" lang="en-US" altLang="en-US" sz="1800" b="1" i="0" u="none" strike="noStrike" cap="none" normalizeH="0" baseline="0" dirty="0">
                <a:ln>
                  <a:noFill/>
                </a:ln>
                <a:solidFill>
                  <a:schemeClr val="tx1"/>
                </a:solidFill>
                <a:effectLst/>
                <a:latin typeface="Arial" panose="020B0604020202020204" pitchFamily="34" charset="0"/>
              </a:rPr>
              <a:t>Caramel Centers (€195,086)</a:t>
            </a:r>
            <a:r>
              <a:rPr kumimoji="0" lang="en-US" altLang="en-US" sz="1800" b="0" i="0" u="none" strike="noStrike" cap="none" normalizeH="0" baseline="0" dirty="0">
                <a:ln>
                  <a:noFill/>
                </a:ln>
                <a:solidFill>
                  <a:schemeClr val="tx1"/>
                </a:solidFill>
                <a:effectLst/>
                <a:latin typeface="Arial" panose="020B0604020202020204" pitchFamily="34" charset="0"/>
              </a:rPr>
              <a:t> contribute moderately.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Flavored, Syrups &amp; Sauces, White Chocolate, and Drinking Chocolate</a:t>
            </a:r>
            <a:r>
              <a:rPr kumimoji="0" lang="en-US" altLang="en-US" sz="1800" b="0" i="0" u="none" strike="noStrike" cap="none" normalizeH="0" baseline="0" dirty="0">
                <a:ln>
                  <a:noFill/>
                </a:ln>
                <a:solidFill>
                  <a:schemeClr val="tx1"/>
                </a:solidFill>
                <a:effectLst/>
                <a:latin typeface="Arial" panose="020B0604020202020204" pitchFamily="34" charset="0"/>
              </a:rPr>
              <a:t> generate lower profits (all under €130K), with </a:t>
            </a:r>
            <a:r>
              <a:rPr kumimoji="0" lang="en-US" altLang="en-US" sz="1800" b="1" i="0" u="none" strike="noStrike" cap="none" normalizeH="0" baseline="0" dirty="0">
                <a:ln>
                  <a:noFill/>
                </a:ln>
                <a:solidFill>
                  <a:schemeClr val="tx1"/>
                </a:solidFill>
                <a:effectLst/>
                <a:latin typeface="Arial" panose="020B0604020202020204" pitchFamily="34" charset="0"/>
              </a:rPr>
              <a:t>Drinking Chocolate the weakest (€87,639)</a:t>
            </a:r>
            <a:r>
              <a:rPr kumimoji="0" lang="en-US" altLang="en-US" sz="1800" b="0" i="0" u="none" strike="noStrike" cap="none" normalizeH="0" baseline="0" dirty="0">
                <a:ln>
                  <a:noFill/>
                </a:ln>
                <a:solidFill>
                  <a:schemeClr val="tx1"/>
                </a:solidFill>
                <a:effectLst/>
                <a:latin typeface="Arial" panose="020B0604020202020204" pitchFamily="34" charset="0"/>
              </a:rPr>
              <a:t>.</a:t>
            </a:r>
          </a:p>
        </p:txBody>
      </p:sp>
      <p:pic>
        <p:nvPicPr>
          <p:cNvPr id="18" name="Picture 17">
            <a:extLst>
              <a:ext uri="{FF2B5EF4-FFF2-40B4-BE49-F238E27FC236}">
                <a16:creationId xmlns:a16="http://schemas.microsoft.com/office/drawing/2014/main" id="{FB3DD86F-5D39-AD83-2996-7C09E1F99AD4}"/>
              </a:ext>
            </a:extLst>
          </p:cNvPr>
          <p:cNvPicPr>
            <a:picLocks noChangeAspect="1"/>
          </p:cNvPicPr>
          <p:nvPr/>
        </p:nvPicPr>
        <p:blipFill>
          <a:blip r:embed="rId2"/>
          <a:stretch>
            <a:fillRect/>
          </a:stretch>
        </p:blipFill>
        <p:spPr>
          <a:xfrm>
            <a:off x="4600992" y="0"/>
            <a:ext cx="7591008" cy="6858000"/>
          </a:xfrm>
          <a:prstGeom prst="rect">
            <a:avLst/>
          </a:prstGeom>
        </p:spPr>
      </p:pic>
    </p:spTree>
    <p:extLst>
      <p:ext uri="{BB962C8B-B14F-4D97-AF65-F5344CB8AC3E}">
        <p14:creationId xmlns:p14="http://schemas.microsoft.com/office/powerpoint/2010/main" val="385485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7B523-3303-37C6-BB16-42CF98C5AD9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AF7C12F-4EB1-2EDD-07E6-8C738097AA5A}"/>
              </a:ext>
            </a:extLst>
          </p:cNvPr>
          <p:cNvSpPr txBox="1"/>
          <p:nvPr/>
        </p:nvSpPr>
        <p:spPr>
          <a:xfrm>
            <a:off x="151969" y="222113"/>
            <a:ext cx="4090627" cy="2031325"/>
          </a:xfrm>
          <a:prstGeom prst="rect">
            <a:avLst/>
          </a:prstGeom>
          <a:noFill/>
        </p:spPr>
        <p:txBody>
          <a:bodyPr wrap="square" rtlCol="0">
            <a:spAutoFit/>
          </a:bodyPr>
          <a:lstStyle/>
          <a:p>
            <a:r>
              <a:rPr lang="en-US" b="1" dirty="0">
                <a:solidFill>
                  <a:srgbClr val="CC6600"/>
                </a:solidFill>
              </a:rPr>
              <a:t>Organic Product Demand:</a:t>
            </a:r>
          </a:p>
          <a:p>
            <a:endParaRPr lang="en-US" dirty="0"/>
          </a:p>
          <a:p>
            <a:r>
              <a:rPr lang="en-US" dirty="0"/>
              <a:t>Compare Organic vs. non-organic product performance by sales channel to inform future product development and marketing  </a:t>
            </a:r>
          </a:p>
          <a:p>
            <a:endParaRPr lang="en-US" dirty="0"/>
          </a:p>
        </p:txBody>
      </p:sp>
      <p:sp>
        <p:nvSpPr>
          <p:cNvPr id="9" name="TextBox 8">
            <a:extLst>
              <a:ext uri="{FF2B5EF4-FFF2-40B4-BE49-F238E27FC236}">
                <a16:creationId xmlns:a16="http://schemas.microsoft.com/office/drawing/2014/main" id="{F5D3A172-1071-997F-03E9-6C693C096480}"/>
              </a:ext>
            </a:extLst>
          </p:cNvPr>
          <p:cNvSpPr txBox="1"/>
          <p:nvPr/>
        </p:nvSpPr>
        <p:spPr>
          <a:xfrm>
            <a:off x="151969" y="2203904"/>
            <a:ext cx="4216997" cy="3416320"/>
          </a:xfrm>
          <a:prstGeom prst="rect">
            <a:avLst/>
          </a:prstGeom>
          <a:noFill/>
        </p:spPr>
        <p:txBody>
          <a:bodyPr wrap="square" rtlCol="0">
            <a:spAutoFit/>
          </a:bodyPr>
          <a:lstStyle/>
          <a:p>
            <a:r>
              <a:rPr lang="en-US" dirty="0"/>
              <a:t>Non-organic products generate the highest demand across all channels, with the </a:t>
            </a:r>
            <a:r>
              <a:rPr lang="en-US" b="1" dirty="0"/>
              <a:t>website leading (€2.03M)</a:t>
            </a:r>
            <a:r>
              <a:rPr lang="en-US" dirty="0"/>
              <a:t>, followed by </a:t>
            </a:r>
            <a:r>
              <a:rPr lang="en-US" b="1" dirty="0"/>
              <a:t>social media (€1.24M)</a:t>
            </a:r>
            <a:r>
              <a:rPr lang="en-US" dirty="0"/>
              <a:t> and </a:t>
            </a:r>
            <a:r>
              <a:rPr lang="en-US" b="1" dirty="0"/>
              <a:t>warehouse (€1.20M)</a:t>
            </a:r>
            <a:r>
              <a:rPr lang="en-US" dirty="0"/>
              <a:t>. Organic products show much lower revenue, led by the </a:t>
            </a:r>
            <a:r>
              <a:rPr lang="en-US" b="1" dirty="0"/>
              <a:t>website (€408K)</a:t>
            </a:r>
            <a:r>
              <a:rPr lang="en-US" dirty="0"/>
              <a:t>, then </a:t>
            </a:r>
            <a:r>
              <a:rPr lang="en-US" b="1" dirty="0"/>
              <a:t>warehouse (€302K)</a:t>
            </a:r>
            <a:r>
              <a:rPr lang="en-US" dirty="0"/>
              <a:t>, and </a:t>
            </a:r>
            <a:r>
              <a:rPr lang="en-US" b="1" dirty="0"/>
              <a:t>social media (€144K)</a:t>
            </a:r>
            <a:r>
              <a:rPr lang="en-US" dirty="0"/>
              <a:t>. This indicates that while non-organic dominates sales, the website is also the strongest channel for organic growth potential.</a:t>
            </a:r>
          </a:p>
        </p:txBody>
      </p:sp>
      <p:pic>
        <p:nvPicPr>
          <p:cNvPr id="5" name="Picture 4">
            <a:extLst>
              <a:ext uri="{FF2B5EF4-FFF2-40B4-BE49-F238E27FC236}">
                <a16:creationId xmlns:a16="http://schemas.microsoft.com/office/drawing/2014/main" id="{9C742417-41D4-8B8B-DB70-8ADB1CFDECB2}"/>
              </a:ext>
            </a:extLst>
          </p:cNvPr>
          <p:cNvPicPr>
            <a:picLocks noChangeAspect="1"/>
          </p:cNvPicPr>
          <p:nvPr/>
        </p:nvPicPr>
        <p:blipFill>
          <a:blip r:embed="rId2"/>
          <a:stretch>
            <a:fillRect/>
          </a:stretch>
        </p:blipFill>
        <p:spPr>
          <a:xfrm>
            <a:off x="4432153" y="1"/>
            <a:ext cx="7759848" cy="6857999"/>
          </a:xfrm>
          <a:prstGeom prst="rect">
            <a:avLst/>
          </a:prstGeom>
        </p:spPr>
      </p:pic>
    </p:spTree>
    <p:extLst>
      <p:ext uri="{BB962C8B-B14F-4D97-AF65-F5344CB8AC3E}">
        <p14:creationId xmlns:p14="http://schemas.microsoft.com/office/powerpoint/2010/main" val="1110486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C71C4-BC4E-185D-5ED8-8BB20AFD0F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4DEADA2-E63B-6914-933B-121407B7ACE2}"/>
              </a:ext>
            </a:extLst>
          </p:cNvPr>
          <p:cNvSpPr txBox="1"/>
          <p:nvPr/>
        </p:nvSpPr>
        <p:spPr>
          <a:xfrm>
            <a:off x="429768" y="429768"/>
            <a:ext cx="8929385" cy="882665"/>
          </a:xfrm>
          <a:prstGeom prst="rect">
            <a:avLst/>
          </a:prstGeom>
        </p:spPr>
        <p:txBody>
          <a:bodyPr vert="horz" lIns="91440" tIns="45720" rIns="91440" bIns="45720" rtlCol="0" anchor="t">
            <a:normAutofit fontScale="92500" lnSpcReduction="10000"/>
          </a:bodyPr>
          <a:lstStyle/>
          <a:p>
            <a:pPr>
              <a:lnSpc>
                <a:spcPct val="90000"/>
              </a:lnSpc>
              <a:spcBef>
                <a:spcPct val="0"/>
              </a:spcBef>
              <a:spcAft>
                <a:spcPts val="600"/>
              </a:spcAft>
            </a:pPr>
            <a:r>
              <a:rPr lang="en-US" sz="6600" b="1" kern="1200" cap="all" baseline="0" dirty="0">
                <a:solidFill>
                  <a:srgbClr val="CC6600"/>
                </a:solidFill>
                <a:latin typeface="+mj-lt"/>
                <a:ea typeface="+mj-ea"/>
                <a:cs typeface="+mj-cs"/>
              </a:rPr>
              <a:t>Recommendation</a:t>
            </a:r>
          </a:p>
        </p:txBody>
      </p:sp>
      <p:sp>
        <p:nvSpPr>
          <p:cNvPr id="5" name="Rectangle 2">
            <a:extLst>
              <a:ext uri="{FF2B5EF4-FFF2-40B4-BE49-F238E27FC236}">
                <a16:creationId xmlns:a16="http://schemas.microsoft.com/office/drawing/2014/main" id="{EF32F203-97D9-54E3-0966-B5BAEEE8C80D}"/>
              </a:ext>
            </a:extLst>
          </p:cNvPr>
          <p:cNvSpPr>
            <a:spLocks noChangeArrowheads="1"/>
          </p:cNvSpPr>
          <p:nvPr/>
        </p:nvSpPr>
        <p:spPr bwMode="auto">
          <a:xfrm>
            <a:off x="203856" y="1607730"/>
            <a:ext cx="11988143" cy="502973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40000" lnSpcReduction="20000"/>
          </a:bodyPr>
          <a:lstStyle/>
          <a:p>
            <a:pPr marR="0" lvl="0" fontAlgn="base">
              <a:lnSpc>
                <a:spcPct val="110000"/>
              </a:lnSpc>
              <a:spcBef>
                <a:spcPts val="1000"/>
              </a:spcBef>
              <a:spcAft>
                <a:spcPct val="0"/>
              </a:spcAft>
              <a:buClrTx/>
              <a:buSzTx/>
              <a:tabLst/>
            </a:pPr>
            <a:r>
              <a:rPr kumimoji="0" lang="en-US" altLang="en-US" sz="4500" b="1" i="0" u="none" strike="noStrike" cap="none" normalizeH="0" baseline="0" dirty="0">
                <a:ln>
                  <a:noFill/>
                </a:ln>
                <a:effectLst/>
              </a:rPr>
              <a:t> </a:t>
            </a:r>
            <a:r>
              <a:rPr lang="en-US" altLang="en-US" sz="4500" b="1" dirty="0"/>
              <a:t>a) </a:t>
            </a:r>
            <a:r>
              <a:rPr kumimoji="0" lang="en-US" altLang="en-US" sz="4500" b="1" i="0" u="none" strike="noStrike" cap="none" normalizeH="0" baseline="0" dirty="0">
                <a:ln>
                  <a:noFill/>
                </a:ln>
                <a:effectLst/>
              </a:rPr>
              <a:t> Strengthen Core Markets</a:t>
            </a:r>
            <a:endParaRPr kumimoji="0" lang="en-US" altLang="en-US" sz="4500" b="0" i="0" u="none" strike="noStrike" cap="none" normalizeH="0" baseline="0" dirty="0">
              <a:ln>
                <a:noFill/>
              </a:ln>
              <a:effectLst/>
            </a:endParaRPr>
          </a:p>
          <a:p>
            <a:pPr marL="228600" marR="0" lvl="0" indent="-228600" fontAlgn="base">
              <a:lnSpc>
                <a:spcPct val="110000"/>
              </a:lnSpc>
              <a:spcBef>
                <a:spcPts val="1000"/>
              </a:spcBef>
              <a:spcAft>
                <a:spcPct val="0"/>
              </a:spcAft>
              <a:buClrTx/>
              <a:buSzTx/>
              <a:buFont typeface="Arial" panose="020B0604020202020204" pitchFamily="34" charset="0"/>
              <a:buChar char="•"/>
              <a:tabLst/>
            </a:pPr>
            <a:r>
              <a:rPr kumimoji="0" lang="en-US" altLang="en-US" sz="4500" b="0" i="0" u="none" strike="noStrike" cap="none" normalizeH="0" baseline="0" dirty="0">
                <a:ln>
                  <a:noFill/>
                </a:ln>
                <a:effectLst/>
              </a:rPr>
              <a:t>Focus on </a:t>
            </a:r>
            <a:r>
              <a:rPr kumimoji="0" lang="en-US" altLang="en-US" sz="4500" b="1" i="0" u="none" strike="noStrike" cap="none" normalizeH="0" baseline="0" dirty="0">
                <a:ln>
                  <a:noFill/>
                </a:ln>
                <a:effectLst/>
              </a:rPr>
              <a:t>Italy, Spain, and the Netherlands,</a:t>
            </a:r>
            <a:r>
              <a:rPr kumimoji="0" lang="en-US" altLang="en-US" sz="4500" b="0" i="0" u="none" strike="noStrike" cap="none" normalizeH="0" baseline="0" dirty="0">
                <a:ln>
                  <a:noFill/>
                </a:ln>
                <a:effectLst/>
              </a:rPr>
              <a:t> where sales are highest, ensuring delivery success stays strong.</a:t>
            </a:r>
          </a:p>
          <a:p>
            <a:pPr marR="0" lvl="0" fontAlgn="base">
              <a:lnSpc>
                <a:spcPct val="110000"/>
              </a:lnSpc>
              <a:spcBef>
                <a:spcPts val="1000"/>
              </a:spcBef>
              <a:spcAft>
                <a:spcPct val="0"/>
              </a:spcAft>
              <a:buClrTx/>
              <a:buSzTx/>
              <a:tabLst/>
            </a:pPr>
            <a:r>
              <a:rPr kumimoji="0" lang="en-US" altLang="en-US" sz="4500" b="0" i="0" u="none" strike="noStrike" cap="none" normalizeH="0" baseline="0" dirty="0">
                <a:ln>
                  <a:noFill/>
                </a:ln>
                <a:effectLst/>
              </a:rPr>
              <a:t>Improve penetration in </a:t>
            </a:r>
            <a:r>
              <a:rPr kumimoji="0" lang="en-US" altLang="en-US" sz="4500" b="1" i="0" u="none" strike="noStrike" cap="none" normalizeH="0" baseline="0" dirty="0">
                <a:ln>
                  <a:noFill/>
                </a:ln>
                <a:effectLst/>
              </a:rPr>
              <a:t>France</a:t>
            </a:r>
            <a:r>
              <a:rPr lang="en-US" altLang="en-US" sz="4500" b="1" dirty="0"/>
              <a:t>, </a:t>
            </a:r>
            <a:r>
              <a:rPr kumimoji="0" lang="en-US" altLang="en-US" sz="4500" b="1" i="0" u="none" strike="noStrike" cap="none" normalizeH="0" baseline="0" dirty="0">
                <a:ln>
                  <a:noFill/>
                </a:ln>
                <a:effectLst/>
              </a:rPr>
              <a:t>Germany</a:t>
            </a:r>
            <a:r>
              <a:rPr lang="en-US" altLang="en-US" sz="4500" b="1" dirty="0"/>
              <a:t>, Switzerland, and Belgium</a:t>
            </a:r>
            <a:r>
              <a:rPr kumimoji="0" lang="en-US" altLang="en-US" sz="4500" b="0" i="0" u="none" strike="noStrike" cap="none" normalizeH="0" baseline="0" dirty="0">
                <a:ln>
                  <a:noFill/>
                </a:ln>
                <a:effectLst/>
              </a:rPr>
              <a:t> through targeted marketing and optimized logistics</a:t>
            </a:r>
          </a:p>
          <a:p>
            <a:pPr marR="0" lvl="0" fontAlgn="base">
              <a:lnSpc>
                <a:spcPct val="110000"/>
              </a:lnSpc>
              <a:spcBef>
                <a:spcPts val="1000"/>
              </a:spcBef>
              <a:spcAft>
                <a:spcPct val="0"/>
              </a:spcAft>
              <a:buClrTx/>
              <a:buSzTx/>
              <a:tabLst/>
            </a:pPr>
            <a:endParaRPr kumimoji="0" lang="en-US" altLang="en-US" sz="4500" b="1" i="0" u="none" strike="noStrike" cap="none" normalizeH="0" baseline="0" dirty="0">
              <a:ln>
                <a:noFill/>
              </a:ln>
              <a:effectLst/>
            </a:endParaRPr>
          </a:p>
          <a:p>
            <a:pPr marR="0" lvl="0" fontAlgn="base">
              <a:lnSpc>
                <a:spcPct val="110000"/>
              </a:lnSpc>
              <a:spcBef>
                <a:spcPts val="1000"/>
              </a:spcBef>
              <a:spcAft>
                <a:spcPct val="0"/>
              </a:spcAft>
              <a:buClrTx/>
              <a:buSzTx/>
              <a:tabLst/>
            </a:pPr>
            <a:r>
              <a:rPr kumimoji="0" lang="en-US" altLang="en-US" sz="4500" b="1" i="0" u="none" strike="noStrike" cap="none" normalizeH="0" baseline="0" dirty="0">
                <a:ln>
                  <a:noFill/>
                </a:ln>
                <a:effectLst/>
              </a:rPr>
              <a:t>b) Channel Optimization</a:t>
            </a:r>
            <a:endParaRPr kumimoji="0" lang="en-US" altLang="en-US" sz="4500" b="0" i="0" u="none" strike="noStrike" cap="none" normalizeH="0" baseline="0" dirty="0">
              <a:ln>
                <a:noFill/>
              </a:ln>
              <a:effectLst/>
            </a:endParaRPr>
          </a:p>
          <a:p>
            <a:pPr marL="228600" marR="0" lvl="0" indent="-228600" fontAlgn="base">
              <a:lnSpc>
                <a:spcPct val="110000"/>
              </a:lnSpc>
              <a:spcBef>
                <a:spcPts val="1000"/>
              </a:spcBef>
              <a:spcAft>
                <a:spcPct val="0"/>
              </a:spcAft>
              <a:buClrTx/>
              <a:buSzTx/>
              <a:buFont typeface="Arial" panose="020B0604020202020204" pitchFamily="34" charset="0"/>
              <a:buChar char="•"/>
              <a:tabLst/>
            </a:pPr>
            <a:r>
              <a:rPr kumimoji="0" lang="en-US" altLang="en-US" sz="4500" b="1" i="0" u="none" strike="noStrike" cap="none" normalizeH="0" baseline="0" dirty="0">
                <a:ln>
                  <a:noFill/>
                </a:ln>
                <a:effectLst/>
              </a:rPr>
              <a:t>Website</a:t>
            </a:r>
            <a:r>
              <a:rPr kumimoji="0" lang="en-US" altLang="en-US" sz="4500" b="0" i="0" u="none" strike="noStrike" cap="none" normalizeH="0" baseline="0" dirty="0">
                <a:ln>
                  <a:noFill/>
                </a:ln>
                <a:effectLst/>
              </a:rPr>
              <a:t> is the most profitable channel</a:t>
            </a:r>
            <a:r>
              <a:rPr lang="en-US" altLang="en-US" sz="4500" dirty="0"/>
              <a:t>; </a:t>
            </a:r>
            <a:r>
              <a:rPr kumimoji="0" lang="en-US" altLang="en-US" sz="4500" b="0" i="0" u="none" strike="noStrike" cap="none" normalizeH="0" baseline="0" dirty="0">
                <a:ln>
                  <a:noFill/>
                </a:ln>
                <a:effectLst/>
              </a:rPr>
              <a:t>continue investment in e-commerce.</a:t>
            </a:r>
          </a:p>
          <a:p>
            <a:pPr marL="228600" marR="0" lvl="0" indent="-228600" fontAlgn="base">
              <a:lnSpc>
                <a:spcPct val="110000"/>
              </a:lnSpc>
              <a:spcBef>
                <a:spcPts val="1000"/>
              </a:spcBef>
              <a:spcAft>
                <a:spcPct val="0"/>
              </a:spcAft>
              <a:buClrTx/>
              <a:buSzTx/>
              <a:buFont typeface="Arial" panose="020B0604020202020204" pitchFamily="34" charset="0"/>
              <a:buChar char="•"/>
              <a:tabLst/>
            </a:pPr>
            <a:r>
              <a:rPr kumimoji="0" lang="en-US" altLang="en-US" sz="4500" b="0" i="0" u="none" strike="noStrike" cap="none" normalizeH="0" baseline="0" dirty="0">
                <a:ln>
                  <a:noFill/>
                </a:ln>
                <a:effectLst/>
              </a:rPr>
              <a:t>Enhance </a:t>
            </a:r>
            <a:r>
              <a:rPr kumimoji="0" lang="en-US" altLang="en-US" sz="4500" b="1" i="0" u="none" strike="noStrike" cap="none" normalizeH="0" baseline="0" dirty="0">
                <a:ln>
                  <a:noFill/>
                </a:ln>
                <a:effectLst/>
              </a:rPr>
              <a:t>social media and warehouse channels</a:t>
            </a:r>
            <a:r>
              <a:rPr kumimoji="0" lang="en-US" altLang="en-US" sz="4500" b="0" i="0" u="none" strike="noStrike" cap="none" normalizeH="0" baseline="0" dirty="0">
                <a:ln>
                  <a:noFill/>
                </a:ln>
                <a:effectLst/>
              </a:rPr>
              <a:t> to increase profit per transaction.</a:t>
            </a:r>
          </a:p>
          <a:p>
            <a:pPr marL="228600" marR="0" lvl="0" indent="-228600" fontAlgn="base">
              <a:lnSpc>
                <a:spcPct val="110000"/>
              </a:lnSpc>
              <a:spcBef>
                <a:spcPts val="1000"/>
              </a:spcBef>
              <a:spcAft>
                <a:spcPct val="0"/>
              </a:spcAft>
              <a:buClrTx/>
              <a:buSzTx/>
              <a:buFont typeface="Arial" panose="020B0604020202020204" pitchFamily="34" charset="0"/>
              <a:buChar char="•"/>
              <a:tabLst/>
            </a:pPr>
            <a:endParaRPr kumimoji="0" lang="en-US" altLang="en-US" sz="4500" b="0" i="0" u="none" strike="noStrike" cap="none" normalizeH="0" baseline="0" dirty="0">
              <a:ln>
                <a:noFill/>
              </a:ln>
              <a:effectLst/>
            </a:endParaRPr>
          </a:p>
          <a:p>
            <a:pPr marR="0" lvl="0" fontAlgn="base">
              <a:lnSpc>
                <a:spcPct val="110000"/>
              </a:lnSpc>
              <a:spcBef>
                <a:spcPts val="1000"/>
              </a:spcBef>
              <a:spcAft>
                <a:spcPct val="0"/>
              </a:spcAft>
              <a:buClrTx/>
              <a:buSzTx/>
              <a:tabLst/>
            </a:pPr>
            <a:r>
              <a:rPr kumimoji="0" lang="en-US" altLang="en-US" sz="4500" b="1" i="0" u="none" strike="noStrike" cap="none" normalizeH="0" baseline="0" dirty="0">
                <a:ln>
                  <a:noFill/>
                </a:ln>
                <a:effectLst/>
              </a:rPr>
              <a:t>c) Salesforce Development</a:t>
            </a:r>
            <a:endParaRPr kumimoji="0" lang="en-US" altLang="en-US" sz="4500" b="0" i="0" u="none" strike="noStrike" cap="none" normalizeH="0" baseline="0" dirty="0">
              <a:ln>
                <a:noFill/>
              </a:ln>
              <a:effectLst/>
            </a:endParaRPr>
          </a:p>
          <a:p>
            <a:pPr marL="228600" marR="0" lvl="0" indent="-228600" fontAlgn="base">
              <a:lnSpc>
                <a:spcPct val="110000"/>
              </a:lnSpc>
              <a:spcBef>
                <a:spcPts val="1000"/>
              </a:spcBef>
              <a:spcAft>
                <a:spcPct val="0"/>
              </a:spcAft>
              <a:buClrTx/>
              <a:buSzTx/>
              <a:buFont typeface="Arial" panose="020B0604020202020204" pitchFamily="34" charset="0"/>
              <a:buChar char="•"/>
              <a:tabLst/>
            </a:pPr>
            <a:r>
              <a:rPr kumimoji="0" lang="en-US" altLang="en-US" sz="4500" b="0" i="0" u="none" strike="noStrike" cap="none" normalizeH="0" baseline="0" dirty="0">
                <a:ln>
                  <a:noFill/>
                </a:ln>
                <a:effectLst/>
              </a:rPr>
              <a:t>Reward and retain </a:t>
            </a:r>
            <a:r>
              <a:rPr kumimoji="0" lang="en-US" altLang="en-US" sz="4500" b="1" i="0" u="none" strike="noStrike" cap="none" normalizeH="0" baseline="0" dirty="0">
                <a:ln>
                  <a:noFill/>
                </a:ln>
                <a:effectLst/>
              </a:rPr>
              <a:t>top performers</a:t>
            </a:r>
            <a:r>
              <a:rPr kumimoji="0" lang="en-US" altLang="en-US" sz="4500" b="0" i="0" u="none" strike="noStrike" cap="none" normalizeH="0" baseline="0" dirty="0">
                <a:ln>
                  <a:noFill/>
                </a:ln>
                <a:effectLst/>
              </a:rPr>
              <a:t> (McCaffrey, Walkden, Sorrel, O’Brien).</a:t>
            </a:r>
          </a:p>
          <a:p>
            <a:pPr marL="228600" marR="0" lvl="0" indent="-228600" fontAlgn="base">
              <a:lnSpc>
                <a:spcPct val="110000"/>
              </a:lnSpc>
              <a:spcBef>
                <a:spcPts val="1000"/>
              </a:spcBef>
              <a:spcAft>
                <a:spcPct val="0"/>
              </a:spcAft>
              <a:buClrTx/>
              <a:buSzTx/>
              <a:buFont typeface="Arial" panose="020B0604020202020204" pitchFamily="34" charset="0"/>
              <a:buChar char="•"/>
              <a:tabLst/>
            </a:pPr>
            <a:r>
              <a:rPr kumimoji="0" lang="en-US" altLang="en-US" sz="4500" b="0" i="0" u="none" strike="noStrike" cap="none" normalizeH="0" baseline="0" dirty="0">
                <a:ln>
                  <a:noFill/>
                </a:ln>
                <a:effectLst/>
              </a:rPr>
              <a:t>Provide </a:t>
            </a:r>
            <a:r>
              <a:rPr kumimoji="0" lang="en-US" altLang="en-US" sz="4500" b="1" i="0" u="none" strike="noStrike" cap="none" normalizeH="0" baseline="0" dirty="0">
                <a:ln>
                  <a:noFill/>
                </a:ln>
                <a:effectLst/>
              </a:rPr>
              <a:t>training and support</a:t>
            </a:r>
            <a:r>
              <a:rPr kumimoji="0" lang="en-US" altLang="en-US" sz="4500" b="0" i="0" u="none" strike="noStrike" cap="none" normalizeH="0" baseline="0" dirty="0">
                <a:ln>
                  <a:noFill/>
                </a:ln>
                <a:effectLst/>
              </a:rPr>
              <a:t> for underperforming sales staff to reach the €100K profit target.</a:t>
            </a:r>
          </a:p>
          <a:p>
            <a:pPr marL="228600" marR="0" lvl="0" indent="-228600" fontAlgn="base">
              <a:lnSpc>
                <a:spcPct val="110000"/>
              </a:lnSpc>
              <a:spcBef>
                <a:spcPts val="1000"/>
              </a:spcBef>
              <a:spcAft>
                <a:spcPct val="0"/>
              </a:spcAft>
              <a:buClrTx/>
              <a:buSzTx/>
              <a:buFont typeface="Arial" panose="020B0604020202020204" pitchFamily="34" charset="0"/>
              <a:buChar char="•"/>
              <a:tabLst/>
            </a:pPr>
            <a:endParaRPr kumimoji="0" lang="en-US" altLang="en-US" sz="1100" b="0" i="0" u="none" strike="noStrike" cap="none" normalizeH="0" baseline="0" dirty="0">
              <a:ln>
                <a:noFill/>
              </a:ln>
              <a:effectLst/>
            </a:endParaRPr>
          </a:p>
        </p:txBody>
      </p:sp>
    </p:spTree>
    <p:extLst>
      <p:ext uri="{BB962C8B-B14F-4D97-AF65-F5344CB8AC3E}">
        <p14:creationId xmlns:p14="http://schemas.microsoft.com/office/powerpoint/2010/main" val="1277608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B1011-F9C1-953C-4B6A-A2F6560A97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299B32D-7C0F-3815-9FA5-D0B796FBE921}"/>
              </a:ext>
            </a:extLst>
          </p:cNvPr>
          <p:cNvSpPr txBox="1"/>
          <p:nvPr/>
        </p:nvSpPr>
        <p:spPr>
          <a:xfrm>
            <a:off x="203857" y="333487"/>
            <a:ext cx="9531813" cy="849854"/>
          </a:xfrm>
          <a:prstGeom prst="rect">
            <a:avLst/>
          </a:prstGeom>
        </p:spPr>
        <p:txBody>
          <a:bodyPr vert="horz" lIns="91440" tIns="45720" rIns="91440" bIns="45720" rtlCol="0" anchor="t">
            <a:normAutofit fontScale="92500" lnSpcReduction="10000"/>
          </a:bodyPr>
          <a:lstStyle/>
          <a:p>
            <a:pPr>
              <a:lnSpc>
                <a:spcPct val="90000"/>
              </a:lnSpc>
              <a:spcBef>
                <a:spcPct val="0"/>
              </a:spcBef>
              <a:spcAft>
                <a:spcPts val="600"/>
              </a:spcAft>
            </a:pPr>
            <a:r>
              <a:rPr lang="en-US" sz="6600" b="1" kern="1200" cap="all" baseline="0" dirty="0">
                <a:solidFill>
                  <a:srgbClr val="CC6600"/>
                </a:solidFill>
                <a:latin typeface="+mj-lt"/>
                <a:ea typeface="+mj-ea"/>
                <a:cs typeface="+mj-cs"/>
              </a:rPr>
              <a:t>Recommendation</a:t>
            </a:r>
          </a:p>
        </p:txBody>
      </p:sp>
      <p:sp>
        <p:nvSpPr>
          <p:cNvPr id="4" name="Rectangle 1">
            <a:extLst>
              <a:ext uri="{FF2B5EF4-FFF2-40B4-BE49-F238E27FC236}">
                <a16:creationId xmlns:a16="http://schemas.microsoft.com/office/drawing/2014/main" id="{4AF54322-7213-4A0F-0C53-DF00003E9316}"/>
              </a:ext>
            </a:extLst>
          </p:cNvPr>
          <p:cNvSpPr>
            <a:spLocks noChangeArrowheads="1"/>
          </p:cNvSpPr>
          <p:nvPr/>
        </p:nvSpPr>
        <p:spPr bwMode="auto">
          <a:xfrm>
            <a:off x="203856" y="1541033"/>
            <a:ext cx="11737131" cy="48167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fontAlgn="base">
              <a:lnSpc>
                <a:spcPct val="110000"/>
              </a:lnSpc>
              <a:spcBef>
                <a:spcPts val="1000"/>
              </a:spcBef>
              <a:spcAft>
                <a:spcPct val="0"/>
              </a:spcAft>
              <a:buClrTx/>
              <a:buSzTx/>
              <a:tabLst/>
            </a:pPr>
            <a:r>
              <a:rPr lang="en-US" altLang="en-US" b="1" dirty="0"/>
              <a:t>d) </a:t>
            </a:r>
            <a:r>
              <a:rPr kumimoji="0" lang="en-US" altLang="en-US" b="1" i="0" u="none" strike="noStrike" cap="none" normalizeH="0" baseline="0" dirty="0">
                <a:ln>
                  <a:noFill/>
                </a:ln>
                <a:effectLst/>
              </a:rPr>
              <a:t>Product Strategy</a:t>
            </a:r>
            <a:endParaRPr kumimoji="0" lang="en-US" altLang="en-US" b="0" i="0" u="none" strike="noStrike" cap="none" normalizeH="0" baseline="0" dirty="0">
              <a:ln>
                <a:noFill/>
              </a:ln>
              <a:effectLst/>
            </a:endParaRPr>
          </a:p>
          <a:p>
            <a:pPr marL="228600" marR="0" lvl="0" indent="-228600" fontAlgn="base">
              <a:lnSpc>
                <a:spcPct val="110000"/>
              </a:lnSpc>
              <a:spcBef>
                <a:spcPts val="1000"/>
              </a:spcBef>
              <a:spcAft>
                <a:spcPct val="0"/>
              </a:spcAft>
              <a:buClrTx/>
              <a:buSzTx/>
              <a:buFont typeface="Arial" panose="020B0604020202020204" pitchFamily="34" charset="0"/>
              <a:buChar char="•"/>
              <a:tabLst/>
            </a:pPr>
            <a:r>
              <a:rPr kumimoji="0" lang="en-US" altLang="en-US" b="0" i="0" u="none" strike="noStrike" cap="none" normalizeH="0" baseline="0" dirty="0">
                <a:ln>
                  <a:noFill/>
                </a:ln>
                <a:effectLst/>
              </a:rPr>
              <a:t>Maintain strong momentum in </a:t>
            </a:r>
            <a:r>
              <a:rPr kumimoji="0" lang="en-US" altLang="en-US" b="1" i="0" u="none" strike="noStrike" cap="none" normalizeH="0" baseline="0" dirty="0">
                <a:ln>
                  <a:noFill/>
                </a:ln>
                <a:effectLst/>
              </a:rPr>
              <a:t>Dark and Milk Chocolate</a:t>
            </a:r>
            <a:r>
              <a:rPr kumimoji="0" lang="en-US" altLang="en-US" b="0" i="0" u="none" strike="noStrike" cap="none" normalizeH="0" baseline="0" dirty="0">
                <a:ln>
                  <a:noFill/>
                </a:ln>
                <a:effectLst/>
              </a:rPr>
              <a:t>, the top profit drivers.</a:t>
            </a:r>
          </a:p>
          <a:p>
            <a:pPr marL="228600" marR="0" lvl="0" indent="-228600" fontAlgn="base">
              <a:lnSpc>
                <a:spcPct val="110000"/>
              </a:lnSpc>
              <a:spcBef>
                <a:spcPts val="1000"/>
              </a:spcBef>
              <a:spcAft>
                <a:spcPct val="0"/>
              </a:spcAft>
              <a:buClrTx/>
              <a:buSzTx/>
              <a:buFont typeface="Arial" panose="020B0604020202020204" pitchFamily="34" charset="0"/>
              <a:buChar char="•"/>
              <a:tabLst/>
            </a:pPr>
            <a:r>
              <a:rPr kumimoji="0" lang="en-US" altLang="en-US" b="0" i="0" u="none" strike="noStrike" cap="none" normalizeH="0" baseline="0" dirty="0">
                <a:ln>
                  <a:noFill/>
                </a:ln>
                <a:effectLst/>
              </a:rPr>
              <a:t>Explore product innovation and promotions to boost weaker lines (e.g., </a:t>
            </a:r>
            <a:r>
              <a:rPr kumimoji="0" lang="en-US" altLang="en-US" b="1" i="0" u="none" strike="noStrike" cap="none" normalizeH="0" baseline="0" dirty="0">
                <a:ln>
                  <a:noFill/>
                </a:ln>
                <a:effectLst/>
              </a:rPr>
              <a:t>Drinking Chocolate, White Chocolate</a:t>
            </a:r>
            <a:r>
              <a:rPr kumimoji="0" lang="en-US" altLang="en-US" b="0" i="0" u="none" strike="noStrike" cap="none" normalizeH="0" baseline="0" dirty="0">
                <a:ln>
                  <a:noFill/>
                </a:ln>
                <a:effectLst/>
              </a:rPr>
              <a:t>)</a:t>
            </a:r>
          </a:p>
          <a:p>
            <a:pPr marL="228600" marR="0" lvl="0" indent="-228600" fontAlgn="base">
              <a:lnSpc>
                <a:spcPct val="110000"/>
              </a:lnSpc>
              <a:spcBef>
                <a:spcPts val="1000"/>
              </a:spcBef>
              <a:spcAft>
                <a:spcPct val="0"/>
              </a:spcAft>
              <a:buClrTx/>
              <a:buSzTx/>
              <a:buFont typeface="Arial" panose="020B0604020202020204" pitchFamily="34" charset="0"/>
              <a:buChar char="•"/>
              <a:tabLst/>
            </a:pPr>
            <a:endParaRPr kumimoji="0" lang="en-US" altLang="en-US" b="0" i="0" u="none" strike="noStrike" cap="none" normalizeH="0" baseline="0" dirty="0">
              <a:ln>
                <a:noFill/>
              </a:ln>
              <a:effectLst/>
            </a:endParaRPr>
          </a:p>
          <a:p>
            <a:pPr marR="0" lvl="0" fontAlgn="base">
              <a:lnSpc>
                <a:spcPct val="110000"/>
              </a:lnSpc>
              <a:spcBef>
                <a:spcPts val="1000"/>
              </a:spcBef>
              <a:spcAft>
                <a:spcPct val="0"/>
              </a:spcAft>
              <a:buClrTx/>
              <a:buSzTx/>
              <a:tabLst/>
            </a:pPr>
            <a:r>
              <a:rPr kumimoji="0" lang="en-US" altLang="en-US" b="1" i="0" u="none" strike="noStrike" cap="none" normalizeH="0" baseline="0" dirty="0">
                <a:ln>
                  <a:noFill/>
                </a:ln>
                <a:effectLst/>
              </a:rPr>
              <a:t>e) Organic vs Non-Organic Growth</a:t>
            </a:r>
            <a:endParaRPr kumimoji="0" lang="en-US" altLang="en-US" b="0" i="0" u="none" strike="noStrike" cap="none" normalizeH="0" baseline="0" dirty="0">
              <a:ln>
                <a:noFill/>
              </a:ln>
              <a:effectLst/>
            </a:endParaRPr>
          </a:p>
          <a:p>
            <a:pPr marL="228600" marR="0" lvl="0" indent="-228600" fontAlgn="base">
              <a:lnSpc>
                <a:spcPct val="110000"/>
              </a:lnSpc>
              <a:spcBef>
                <a:spcPts val="1000"/>
              </a:spcBef>
              <a:spcAft>
                <a:spcPct val="0"/>
              </a:spcAft>
              <a:buClrTx/>
              <a:buSzTx/>
              <a:buFont typeface="Arial" panose="020B0604020202020204" pitchFamily="34" charset="0"/>
              <a:buChar char="•"/>
              <a:tabLst/>
            </a:pPr>
            <a:r>
              <a:rPr kumimoji="0" lang="en-US" altLang="en-US" b="0" i="0" u="none" strike="noStrike" cap="none" normalizeH="0" baseline="0" dirty="0">
                <a:ln>
                  <a:noFill/>
                </a:ln>
                <a:effectLst/>
              </a:rPr>
              <a:t>Non-organic drives bulk revenue, but </a:t>
            </a:r>
            <a:r>
              <a:rPr kumimoji="0" lang="en-US" altLang="en-US" b="1" i="0" u="none" strike="noStrike" cap="none" normalizeH="0" baseline="0" dirty="0">
                <a:ln>
                  <a:noFill/>
                </a:ln>
                <a:effectLst/>
              </a:rPr>
              <a:t>organic shows growth potential</a:t>
            </a:r>
            <a:r>
              <a:rPr kumimoji="0" lang="en-US" altLang="en-US" b="0" i="0" u="none" strike="noStrike" cap="none" normalizeH="0" baseline="0" dirty="0">
                <a:ln>
                  <a:noFill/>
                </a:ln>
                <a:effectLst/>
              </a:rPr>
              <a:t>.</a:t>
            </a:r>
          </a:p>
          <a:p>
            <a:pPr marL="228600" marR="0" lvl="0" indent="-228600" fontAlgn="base">
              <a:lnSpc>
                <a:spcPct val="110000"/>
              </a:lnSpc>
              <a:spcBef>
                <a:spcPts val="1000"/>
              </a:spcBef>
              <a:spcAft>
                <a:spcPct val="0"/>
              </a:spcAft>
              <a:buClrTx/>
              <a:buSzTx/>
              <a:buFont typeface="Arial" panose="020B0604020202020204" pitchFamily="34" charset="0"/>
              <a:buChar char="•"/>
              <a:tabLst/>
            </a:pPr>
            <a:r>
              <a:rPr kumimoji="0" lang="en-US" altLang="en-US" b="0" i="0" u="none" strike="noStrike" cap="none" normalizeH="0" baseline="0" dirty="0">
                <a:ln>
                  <a:noFill/>
                </a:ln>
                <a:effectLst/>
              </a:rPr>
              <a:t>Leverage the </a:t>
            </a:r>
            <a:r>
              <a:rPr kumimoji="0" lang="en-US" altLang="en-US" b="1" i="0" u="none" strike="noStrike" cap="none" normalizeH="0" baseline="0" dirty="0">
                <a:ln>
                  <a:noFill/>
                </a:ln>
                <a:effectLst/>
              </a:rPr>
              <a:t>website and social media</a:t>
            </a:r>
            <a:r>
              <a:rPr kumimoji="0" lang="en-US" altLang="en-US" b="0" i="0" u="none" strike="noStrike" cap="none" normalizeH="0" baseline="0" dirty="0">
                <a:ln>
                  <a:noFill/>
                </a:ln>
                <a:effectLst/>
              </a:rPr>
              <a:t> to promote organic products and capture health-conscious customers.</a:t>
            </a:r>
          </a:p>
          <a:p>
            <a:pPr marL="228600" marR="0" lvl="0" indent="-228600" fontAlgn="base">
              <a:lnSpc>
                <a:spcPct val="110000"/>
              </a:lnSpc>
              <a:spcBef>
                <a:spcPts val="1000"/>
              </a:spcBef>
              <a:spcAft>
                <a:spcPct val="0"/>
              </a:spcAft>
              <a:buClrTx/>
              <a:buSzTx/>
              <a:buFont typeface="Arial" panose="020B0604020202020204" pitchFamily="34" charset="0"/>
              <a:buChar char="•"/>
              <a:tabLst/>
            </a:pPr>
            <a:endParaRPr kumimoji="0" lang="en-US" altLang="en-US" sz="1500" b="0" i="0" u="none" strike="noStrike" cap="none" normalizeH="0" baseline="0" dirty="0">
              <a:ln>
                <a:noFill/>
              </a:ln>
              <a:effectLst/>
            </a:endParaRPr>
          </a:p>
        </p:txBody>
      </p:sp>
    </p:spTree>
    <p:extLst>
      <p:ext uri="{BB962C8B-B14F-4D97-AF65-F5344CB8AC3E}">
        <p14:creationId xmlns:p14="http://schemas.microsoft.com/office/powerpoint/2010/main" val="4165115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2D792-570A-6C82-4A7B-61A59FD670F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9DAFC7A-A19D-CE60-BF0E-5A7FC9CCC1D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4141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0E427-27AE-08E3-CB4D-D3A32F1832B6}"/>
            </a:ext>
          </a:extLst>
        </p:cNvPr>
        <p:cNvGrpSpPr/>
        <p:nvPr/>
      </p:nvGrpSpPr>
      <p:grpSpPr>
        <a:xfrm>
          <a:off x="0" y="0"/>
          <a:ext cx="0" cy="0"/>
          <a:chOff x="0" y="0"/>
          <a:chExt cx="0" cy="0"/>
        </a:xfrm>
      </p:grpSpPr>
      <p:sp>
        <p:nvSpPr>
          <p:cNvPr id="8" name="Google Shape;189;p1">
            <a:extLst>
              <a:ext uri="{FF2B5EF4-FFF2-40B4-BE49-F238E27FC236}">
                <a16:creationId xmlns:a16="http://schemas.microsoft.com/office/drawing/2014/main" id="{B381F840-A672-E423-6965-ECF2898AA883}"/>
              </a:ext>
            </a:extLst>
          </p:cNvPr>
          <p:cNvSpPr txBox="1">
            <a:spLocks/>
          </p:cNvSpPr>
          <p:nvPr/>
        </p:nvSpPr>
        <p:spPr>
          <a:xfrm>
            <a:off x="128017" y="306190"/>
            <a:ext cx="5863991" cy="1146092"/>
          </a:xfrm>
          <a:prstGeom prst="rect">
            <a:avLst/>
          </a:prstGeom>
        </p:spPr>
        <p:txBody>
          <a:bodyPr spcFirstLastPara="1" vert="horz" lIns="91440" tIns="45720" rIns="91440" bIns="45720" rtlCol="0" anchor="t" anchorCtr="0">
            <a:noAutofit/>
          </a:bodyPr>
          <a:lstStyle>
            <a:lvl1pPr algn="l" defTabSz="914400" rtl="0" eaLnBrk="1" latinLnBrk="0" hangingPunct="1">
              <a:lnSpc>
                <a:spcPct val="90000"/>
              </a:lnSpc>
              <a:spcBef>
                <a:spcPct val="0"/>
              </a:spcBef>
              <a:buNone/>
              <a:defRPr sz="6000" b="0" kern="1200" cap="all" baseline="0">
                <a:solidFill>
                  <a:schemeClr val="accent1"/>
                </a:solidFill>
                <a:latin typeface="+mj-lt"/>
                <a:ea typeface="+mj-ea"/>
                <a:cs typeface="+mj-cs"/>
              </a:defRPr>
            </a:lvl1pPr>
          </a:lstStyle>
          <a:p>
            <a:pPr>
              <a:spcAft>
                <a:spcPts val="600"/>
              </a:spcAft>
              <a:buClr>
                <a:srgbClr val="3F3F3F"/>
              </a:buClr>
              <a:buSzPts val="4800"/>
            </a:pPr>
            <a:r>
              <a:rPr lang="en-US" sz="3200" b="1" kern="1200" cap="all" baseline="0" dirty="0">
                <a:solidFill>
                  <a:srgbClr val="CC6600"/>
                </a:solidFill>
                <a:latin typeface="+mj-lt"/>
                <a:ea typeface="+mj-ea"/>
                <a:cs typeface="+mj-cs"/>
              </a:rPr>
              <a:t>Tableau CAPSTONE  PRESENTATION</a:t>
            </a:r>
          </a:p>
        </p:txBody>
      </p:sp>
      <p:sp>
        <p:nvSpPr>
          <p:cNvPr id="13" name="Text Placeholder 2">
            <a:extLst>
              <a:ext uri="{FF2B5EF4-FFF2-40B4-BE49-F238E27FC236}">
                <a16:creationId xmlns:a16="http://schemas.microsoft.com/office/drawing/2014/main" id="{E87F5DB1-B20E-C35F-9646-76888010BC3A}"/>
              </a:ext>
            </a:extLst>
          </p:cNvPr>
          <p:cNvSpPr>
            <a:spLocks noGrp="1"/>
          </p:cNvSpPr>
          <p:nvPr>
            <p:ph type="body" sz="half" idx="2"/>
          </p:nvPr>
        </p:nvSpPr>
        <p:spPr>
          <a:xfrm>
            <a:off x="128017" y="1654904"/>
            <a:ext cx="5863990" cy="2874065"/>
          </a:xfrm>
        </p:spPr>
        <p:txBody>
          <a:bodyPr/>
          <a:lstStyle/>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Presented by Omolara Buhari</a:t>
            </a: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Data analytics EU –class B-Cohort 25-04</a:t>
            </a: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Tableau capstone project: Analysis of  Choco de Luxe</a:t>
            </a:r>
          </a:p>
          <a:p>
            <a:endParaRPr lang="en-US" dirty="0"/>
          </a:p>
        </p:txBody>
      </p:sp>
      <p:pic>
        <p:nvPicPr>
          <p:cNvPr id="4" name="Image 15">
            <a:extLst>
              <a:ext uri="{FF2B5EF4-FFF2-40B4-BE49-F238E27FC236}">
                <a16:creationId xmlns:a16="http://schemas.microsoft.com/office/drawing/2014/main" id="{4D185695-266A-5ABC-15D6-6C14A87CEFB2}"/>
              </a:ext>
            </a:extLst>
          </p:cNvPr>
          <p:cNvPicPr/>
          <p:nvPr/>
        </p:nvPicPr>
        <p:blipFill>
          <a:blip r:embed="rId2" cstate="print"/>
          <a:stretch>
            <a:fillRect/>
          </a:stretch>
        </p:blipFill>
        <p:spPr>
          <a:xfrm>
            <a:off x="0" y="5278399"/>
            <a:ext cx="6096000" cy="1579601"/>
          </a:xfrm>
          <a:prstGeom prst="rect">
            <a:avLst/>
          </a:prstGeom>
          <a:noFill/>
        </p:spPr>
      </p:pic>
      <p:pic>
        <p:nvPicPr>
          <p:cNvPr id="5" name="Picture 4" descr="A heart shaped box of chocolates">
            <a:extLst>
              <a:ext uri="{FF2B5EF4-FFF2-40B4-BE49-F238E27FC236}">
                <a16:creationId xmlns:a16="http://schemas.microsoft.com/office/drawing/2014/main" id="{E63AB055-6068-D67F-4814-80C6EE821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45324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9D8CC-0688-6F6F-D407-E31A478B133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CEE6EED-A062-26BE-0FBB-512A7B1FE08C}"/>
              </a:ext>
            </a:extLst>
          </p:cNvPr>
          <p:cNvSpPr txBox="1"/>
          <p:nvPr/>
        </p:nvSpPr>
        <p:spPr>
          <a:xfrm>
            <a:off x="429768" y="429768"/>
            <a:ext cx="10890374" cy="1627632"/>
          </a:xfrm>
          <a:prstGeom prst="rect">
            <a:avLst/>
          </a:prstGeom>
        </p:spPr>
        <p:txBody>
          <a:bodyPr vert="horz" lIns="91440" tIns="45720" rIns="91440" bIns="45720" rtlCol="0" anchor="t">
            <a:normAutofit fontScale="92500"/>
          </a:bodyPr>
          <a:lstStyle/>
          <a:p>
            <a:pPr>
              <a:lnSpc>
                <a:spcPct val="90000"/>
              </a:lnSpc>
              <a:spcBef>
                <a:spcPct val="0"/>
              </a:spcBef>
              <a:spcAft>
                <a:spcPts val="600"/>
              </a:spcAft>
            </a:pPr>
            <a:r>
              <a:rPr lang="en-US" sz="6600" b="1" kern="1200" cap="all" baseline="0" dirty="0">
                <a:solidFill>
                  <a:srgbClr val="CC6600"/>
                </a:solidFill>
                <a:latin typeface="+mj-lt"/>
                <a:ea typeface="+mj-ea"/>
                <a:cs typeface="+mj-cs"/>
              </a:rPr>
              <a:t>Presentation Outline</a:t>
            </a:r>
          </a:p>
        </p:txBody>
      </p:sp>
      <p:sp>
        <p:nvSpPr>
          <p:cNvPr id="11" name="TextBox 10">
            <a:extLst>
              <a:ext uri="{FF2B5EF4-FFF2-40B4-BE49-F238E27FC236}">
                <a16:creationId xmlns:a16="http://schemas.microsoft.com/office/drawing/2014/main" id="{F404C054-6AF2-DC15-F9B6-E19653B1F7E1}"/>
              </a:ext>
            </a:extLst>
          </p:cNvPr>
          <p:cNvSpPr txBox="1"/>
          <p:nvPr/>
        </p:nvSpPr>
        <p:spPr>
          <a:xfrm>
            <a:off x="429768" y="2057400"/>
            <a:ext cx="11500463" cy="4766713"/>
          </a:xfrm>
          <a:prstGeom prst="rect">
            <a:avLst/>
          </a:prstGeom>
        </p:spPr>
        <p:txBody>
          <a:bodyPr vert="horz" lIns="91440" tIns="45720" rIns="91440" bIns="45720" rtlCol="0">
            <a:normAutofit/>
          </a:bodyPr>
          <a:lstStyle/>
          <a:p>
            <a:pPr marL="228600" lvl="0" indent="-228600">
              <a:lnSpc>
                <a:spcPct val="110000"/>
              </a:lnSpc>
              <a:spcBef>
                <a:spcPts val="1000"/>
              </a:spcBef>
              <a:buSzPct val="100000"/>
              <a:buFont typeface="Arial" panose="020B0604020202020204" pitchFamily="34" charset="0"/>
              <a:buChar char="•"/>
            </a:pPr>
            <a:r>
              <a:rPr lang="en-US" sz="2000" dirty="0"/>
              <a:t>Snapshot of Choco de Luxe </a:t>
            </a:r>
          </a:p>
          <a:p>
            <a:pPr marL="228600" lvl="0" indent="-228600">
              <a:lnSpc>
                <a:spcPct val="110000"/>
              </a:lnSpc>
              <a:spcBef>
                <a:spcPts val="1000"/>
              </a:spcBef>
              <a:buSzPct val="100000"/>
              <a:buFont typeface="Arial" panose="020B0604020202020204" pitchFamily="34" charset="0"/>
              <a:buChar char="•"/>
            </a:pPr>
            <a:r>
              <a:rPr lang="en-US" sz="2000" dirty="0"/>
              <a:t>Problem statement</a:t>
            </a:r>
          </a:p>
          <a:p>
            <a:pPr marL="228600" lvl="0" indent="-228600">
              <a:lnSpc>
                <a:spcPct val="110000"/>
              </a:lnSpc>
              <a:spcBef>
                <a:spcPts val="1000"/>
              </a:spcBef>
              <a:buSzPct val="100000"/>
              <a:buFont typeface="Arial" panose="020B0604020202020204" pitchFamily="34" charset="0"/>
              <a:buChar char="•"/>
            </a:pPr>
            <a:r>
              <a:rPr lang="en-US" sz="2000" dirty="0"/>
              <a:t>Aim of the project</a:t>
            </a:r>
          </a:p>
          <a:p>
            <a:pPr marL="228600" lvl="0" indent="-228600">
              <a:lnSpc>
                <a:spcPct val="110000"/>
              </a:lnSpc>
              <a:spcBef>
                <a:spcPts val="1000"/>
              </a:spcBef>
              <a:buSzPct val="100000"/>
              <a:buFont typeface="Arial" panose="020B0604020202020204" pitchFamily="34" charset="0"/>
              <a:buChar char="•"/>
            </a:pPr>
            <a:r>
              <a:rPr lang="en-US" sz="2000" dirty="0"/>
              <a:t>Key objectives</a:t>
            </a:r>
          </a:p>
          <a:p>
            <a:pPr marL="228600" lvl="0" indent="-228600">
              <a:lnSpc>
                <a:spcPct val="110000"/>
              </a:lnSpc>
              <a:spcBef>
                <a:spcPts val="1000"/>
              </a:spcBef>
              <a:buSzPct val="100000"/>
              <a:buFont typeface="Arial" panose="020B0604020202020204" pitchFamily="34" charset="0"/>
              <a:buChar char="•"/>
            </a:pPr>
            <a:r>
              <a:rPr lang="en-US" sz="2000" dirty="0"/>
              <a:t>Insight into each business question</a:t>
            </a:r>
          </a:p>
          <a:p>
            <a:pPr marL="228600" lvl="0" indent="-228600">
              <a:lnSpc>
                <a:spcPct val="110000"/>
              </a:lnSpc>
              <a:spcBef>
                <a:spcPts val="1000"/>
              </a:spcBef>
              <a:buSzPct val="100000"/>
              <a:buFont typeface="Arial" panose="020B0604020202020204" pitchFamily="34" charset="0"/>
              <a:buChar char="•"/>
            </a:pPr>
            <a:r>
              <a:rPr lang="en-US" sz="2000" dirty="0"/>
              <a:t>Recommendations</a:t>
            </a:r>
          </a:p>
          <a:p>
            <a:pPr marL="228600" lvl="0" indent="-228600">
              <a:lnSpc>
                <a:spcPct val="110000"/>
              </a:lnSpc>
              <a:spcBef>
                <a:spcPts val="1000"/>
              </a:spcBef>
              <a:buSzPct val="100000"/>
              <a:buFont typeface="Arial" panose="020B0604020202020204" pitchFamily="34" charset="0"/>
              <a:buChar char="•"/>
            </a:pPr>
            <a:r>
              <a:rPr lang="en-US" sz="2000" dirty="0"/>
              <a:t>Dashboard</a:t>
            </a:r>
          </a:p>
          <a:p>
            <a:pPr marL="228600" indent="-228600">
              <a:lnSpc>
                <a:spcPct val="110000"/>
              </a:lnSpc>
              <a:spcBef>
                <a:spcPts val="1000"/>
              </a:spcBef>
              <a:buFont typeface="Arial" panose="020B0604020202020204" pitchFamily="34" charset="0"/>
              <a:buChar char="•"/>
            </a:pPr>
            <a:endParaRPr lang="en-US" sz="1500" dirty="0"/>
          </a:p>
        </p:txBody>
      </p:sp>
    </p:spTree>
    <p:extLst>
      <p:ext uri="{BB962C8B-B14F-4D97-AF65-F5344CB8AC3E}">
        <p14:creationId xmlns:p14="http://schemas.microsoft.com/office/powerpoint/2010/main" val="343124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72F7F-A354-D1FA-B6C2-65575ACE9068}"/>
            </a:ext>
          </a:extLst>
        </p:cNvPr>
        <p:cNvGrpSpPr/>
        <p:nvPr/>
      </p:nvGrpSpPr>
      <p:grpSpPr>
        <a:xfrm>
          <a:off x="0" y="0"/>
          <a:ext cx="0" cy="0"/>
          <a:chOff x="0" y="0"/>
          <a:chExt cx="0" cy="0"/>
        </a:xfrm>
      </p:grpSpPr>
      <p:pic>
        <p:nvPicPr>
          <p:cNvPr id="6154" name="Picture 10" descr="How to shop | Brussels Airport Shop">
            <a:extLst>
              <a:ext uri="{FF2B5EF4-FFF2-40B4-BE49-F238E27FC236}">
                <a16:creationId xmlns:a16="http://schemas.microsoft.com/office/drawing/2014/main" id="{12E94886-2A7C-D19C-B1D6-32B8EF243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11;p3">
            <a:extLst>
              <a:ext uri="{FF2B5EF4-FFF2-40B4-BE49-F238E27FC236}">
                <a16:creationId xmlns:a16="http://schemas.microsoft.com/office/drawing/2014/main" id="{48A2EA94-754D-881F-1907-1673B45DE6E0}"/>
              </a:ext>
            </a:extLst>
          </p:cNvPr>
          <p:cNvSpPr txBox="1">
            <a:spLocks/>
          </p:cNvSpPr>
          <p:nvPr/>
        </p:nvSpPr>
        <p:spPr>
          <a:xfrm>
            <a:off x="4324574" y="3958813"/>
            <a:ext cx="7865951" cy="1764255"/>
          </a:xfrm>
          <a:prstGeom prst="rect">
            <a:avLst/>
          </a:prstGeom>
          <a:solidFill>
            <a:schemeClr val="lt1">
              <a:alpha val="92941"/>
            </a:schemeClr>
          </a:solidFill>
          <a:ln>
            <a:noFill/>
          </a:ln>
        </p:spPr>
        <p:txBody>
          <a:bodyPr spcFirstLastPara="1" vert="horz" wrap="square" lIns="822950" tIns="274300" rIns="822950" bIns="548625" rtlCol="0" anchor="b" anchorCtr="0">
            <a:noAutofit/>
          </a:bodyPr>
          <a:lstStyle>
            <a:lvl1pPr algn="l" defTabSz="914400" rtl="0" eaLnBrk="1" latinLnBrk="0" hangingPunct="1">
              <a:lnSpc>
                <a:spcPct val="90000"/>
              </a:lnSpc>
              <a:spcBef>
                <a:spcPct val="0"/>
              </a:spcBef>
              <a:buNone/>
              <a:defRPr sz="6000" b="0" kern="1200" cap="all" baseline="0">
                <a:solidFill>
                  <a:schemeClr val="accent1"/>
                </a:solidFill>
                <a:latin typeface="+mj-lt"/>
                <a:ea typeface="+mj-ea"/>
                <a:cs typeface="+mj-cs"/>
              </a:defRPr>
            </a:lvl1pPr>
          </a:lstStyle>
          <a:p>
            <a:pPr>
              <a:lnSpc>
                <a:spcPct val="80000"/>
              </a:lnSpc>
              <a:spcBef>
                <a:spcPts val="0"/>
              </a:spcBef>
              <a:buClr>
                <a:srgbClr val="3F3F3F"/>
              </a:buClr>
              <a:buSzPts val="4800"/>
              <a:buFont typeface="Calibri"/>
              <a:buNone/>
            </a:pPr>
            <a:r>
              <a:rPr lang="en-US" b="1" dirty="0">
                <a:solidFill>
                  <a:srgbClr val="CC6600"/>
                </a:solidFill>
              </a:rPr>
              <a:t>Introduction</a:t>
            </a:r>
          </a:p>
        </p:txBody>
      </p:sp>
    </p:spTree>
    <p:extLst>
      <p:ext uri="{BB962C8B-B14F-4D97-AF65-F5344CB8AC3E}">
        <p14:creationId xmlns:p14="http://schemas.microsoft.com/office/powerpoint/2010/main" val="6314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0AAB9-80C2-5CD0-0827-BBFC52FCEA80}"/>
            </a:ext>
          </a:extLst>
        </p:cNvPr>
        <p:cNvGrpSpPr/>
        <p:nvPr/>
      </p:nvGrpSpPr>
      <p:grpSpPr>
        <a:xfrm>
          <a:off x="0" y="0"/>
          <a:ext cx="0" cy="0"/>
          <a:chOff x="0" y="0"/>
          <a:chExt cx="0" cy="0"/>
        </a:xfrm>
      </p:grpSpPr>
      <p:sp>
        <p:nvSpPr>
          <p:cNvPr id="9" name="Google Shape;217;g371815f1111_1_59">
            <a:extLst>
              <a:ext uri="{FF2B5EF4-FFF2-40B4-BE49-F238E27FC236}">
                <a16:creationId xmlns:a16="http://schemas.microsoft.com/office/drawing/2014/main" id="{84C016B3-A4F3-0D5F-BCF7-D92EBD3D16DA}"/>
              </a:ext>
            </a:extLst>
          </p:cNvPr>
          <p:cNvSpPr txBox="1">
            <a:spLocks noGrp="1"/>
          </p:cNvSpPr>
          <p:nvPr>
            <p:ph type="title"/>
          </p:nvPr>
        </p:nvSpPr>
        <p:spPr>
          <a:xfrm>
            <a:off x="300675" y="267327"/>
            <a:ext cx="4120718" cy="1184955"/>
          </a:xfrm>
        </p:spPr>
        <p:txBody>
          <a:bodyPr spcFirstLastPara="1" vert="horz" lIns="91440" tIns="45720" rIns="91440" bIns="45720" rtlCol="0" anchor="t" anchorCtr="0">
            <a:normAutofit/>
          </a:bodyPr>
          <a:lstStyle/>
          <a:p>
            <a:pPr marL="0" lvl="0" indent="0">
              <a:spcAft>
                <a:spcPts val="0"/>
              </a:spcAft>
              <a:buClr>
                <a:srgbClr val="3F3F3F"/>
              </a:buClr>
              <a:buSzPts val="4800"/>
            </a:pPr>
            <a:r>
              <a:rPr lang="en-US" b="1" kern="1200" cap="all" baseline="0" dirty="0">
                <a:solidFill>
                  <a:srgbClr val="CC6600"/>
                </a:solidFill>
                <a:latin typeface="+mj-lt"/>
                <a:ea typeface="+mj-ea"/>
                <a:cs typeface="+mj-cs"/>
              </a:rPr>
              <a:t>Snapshot of </a:t>
            </a:r>
            <a:r>
              <a:rPr lang="en-US" b="1" kern="1200" cap="all" baseline="0" dirty="0" err="1">
                <a:solidFill>
                  <a:srgbClr val="CC6600"/>
                </a:solidFill>
                <a:latin typeface="+mj-lt"/>
                <a:ea typeface="+mj-ea"/>
                <a:cs typeface="+mj-cs"/>
              </a:rPr>
              <a:t>choco</a:t>
            </a:r>
            <a:r>
              <a:rPr lang="en-US" b="1" kern="1200" cap="all" baseline="0" dirty="0">
                <a:solidFill>
                  <a:srgbClr val="CC6600"/>
                </a:solidFill>
                <a:latin typeface="+mj-lt"/>
                <a:ea typeface="+mj-ea"/>
                <a:cs typeface="+mj-cs"/>
              </a:rPr>
              <a:t> de </a:t>
            </a:r>
            <a:r>
              <a:rPr lang="en-US" b="1" kern="1200" cap="all" baseline="0" dirty="0" err="1">
                <a:solidFill>
                  <a:srgbClr val="CC6600"/>
                </a:solidFill>
                <a:latin typeface="+mj-lt"/>
                <a:ea typeface="+mj-ea"/>
                <a:cs typeface="+mj-cs"/>
              </a:rPr>
              <a:t>luxE</a:t>
            </a:r>
            <a:r>
              <a:rPr lang="en-US" b="1" kern="1200" cap="all" baseline="0" dirty="0">
                <a:solidFill>
                  <a:srgbClr val="CC6600"/>
                </a:solidFill>
                <a:latin typeface="+mj-lt"/>
                <a:ea typeface="+mj-ea"/>
                <a:cs typeface="+mj-cs"/>
              </a:rPr>
              <a:t> </a:t>
            </a:r>
          </a:p>
        </p:txBody>
      </p:sp>
      <p:sp>
        <p:nvSpPr>
          <p:cNvPr id="56" name="TextBox 55">
            <a:extLst>
              <a:ext uri="{FF2B5EF4-FFF2-40B4-BE49-F238E27FC236}">
                <a16:creationId xmlns:a16="http://schemas.microsoft.com/office/drawing/2014/main" id="{50598EE4-4DFE-D9FD-BBB6-1A981C90183A}"/>
              </a:ext>
            </a:extLst>
          </p:cNvPr>
          <p:cNvSpPr txBox="1"/>
          <p:nvPr/>
        </p:nvSpPr>
        <p:spPr>
          <a:xfrm>
            <a:off x="154140" y="1355464"/>
            <a:ext cx="4120717" cy="5329595"/>
          </a:xfrm>
          <a:prstGeom prst="rect">
            <a:avLst/>
          </a:prstGeom>
        </p:spPr>
        <p:txBody>
          <a:bodyPr vert="horz" lIns="91440" tIns="45720" rIns="91440" bIns="45720" rtlCol="0" anchor="b">
            <a:noAutofit/>
          </a:bodyPr>
          <a:lstStyle/>
          <a:p>
            <a:pPr>
              <a:lnSpc>
                <a:spcPct val="110000"/>
              </a:lnSpc>
              <a:spcBef>
                <a:spcPts val="1000"/>
              </a:spcBef>
            </a:pPr>
            <a:r>
              <a:rPr lang="en-US" kern="1200" dirty="0">
                <a:latin typeface="+mn-lt"/>
                <a:ea typeface="+mn-ea"/>
                <a:cs typeface="+mn-cs"/>
              </a:rPr>
              <a:t>Choco de Luxe is a premium artisanal chocolate brand headquartered in Brussels, Belgium, with operations across several European cities. The company distributes its chocolate bars, bites, and confections through multiple channels: retail outlets, online platforms, and supermarkets. </a:t>
            </a:r>
          </a:p>
          <a:p>
            <a:pPr>
              <a:lnSpc>
                <a:spcPct val="110000"/>
              </a:lnSpc>
              <a:spcBef>
                <a:spcPts val="1000"/>
              </a:spcBef>
            </a:pPr>
            <a:r>
              <a:rPr lang="en-US" kern="1200" dirty="0">
                <a:latin typeface="+mn-lt"/>
                <a:ea typeface="+mn-ea"/>
                <a:cs typeface="+mn-cs"/>
              </a:rPr>
              <a:t>With a growing product line and expanding footprint across Europe, they aim to maintain high-quality standards while increasing market share and adapting their product and sales strategy based on regional performance and customer preferences</a:t>
            </a:r>
          </a:p>
        </p:txBody>
      </p:sp>
      <p:pic>
        <p:nvPicPr>
          <p:cNvPr id="7172" name="Picture 4" descr="Premium Photo | Gourmet assorted chocolates on the table.">
            <a:extLst>
              <a:ext uri="{FF2B5EF4-FFF2-40B4-BE49-F238E27FC236}">
                <a16:creationId xmlns:a16="http://schemas.microsoft.com/office/drawing/2014/main" id="{B57B5BD3-6F15-B393-7F26-8FDE4EAC1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97" r="11997"/>
          <a:stretch>
            <a:fillRect/>
          </a:stretch>
        </p:blipFill>
        <p:spPr bwMode="auto">
          <a:xfrm>
            <a:off x="4502843" y="10"/>
            <a:ext cx="7689157" cy="639914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48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E4303-A9FD-085F-574B-2A456CC63232}"/>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E01931FC-100B-7016-F70E-A460DEE9BA78}"/>
              </a:ext>
            </a:extLst>
          </p:cNvPr>
          <p:cNvSpPr txBox="1"/>
          <p:nvPr/>
        </p:nvSpPr>
        <p:spPr>
          <a:xfrm>
            <a:off x="429768" y="429768"/>
            <a:ext cx="10890374" cy="111933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6600" b="1" kern="1200" cap="all" baseline="0" dirty="0">
                <a:solidFill>
                  <a:srgbClr val="CC6600"/>
                </a:solidFill>
                <a:latin typeface="+mj-lt"/>
                <a:ea typeface="+mj-ea"/>
                <a:cs typeface="+mj-cs"/>
              </a:rPr>
              <a:t>Problem Statement</a:t>
            </a:r>
          </a:p>
        </p:txBody>
      </p:sp>
      <p:sp>
        <p:nvSpPr>
          <p:cNvPr id="9" name="TextBox 8">
            <a:extLst>
              <a:ext uri="{FF2B5EF4-FFF2-40B4-BE49-F238E27FC236}">
                <a16:creationId xmlns:a16="http://schemas.microsoft.com/office/drawing/2014/main" id="{419C6E59-42D3-FEF8-AB5F-90403B35C7DB}"/>
              </a:ext>
            </a:extLst>
          </p:cNvPr>
          <p:cNvSpPr txBox="1"/>
          <p:nvPr/>
        </p:nvSpPr>
        <p:spPr>
          <a:xfrm>
            <a:off x="279162" y="1801367"/>
            <a:ext cx="11683342" cy="4083065"/>
          </a:xfrm>
          <a:prstGeom prst="rect">
            <a:avLst/>
          </a:prstGeom>
        </p:spPr>
        <p:txBody>
          <a:bodyPr vert="horz" lIns="91440" tIns="45720" rIns="91440" bIns="45720" rtlCol="0">
            <a:noAutofit/>
          </a:bodyPr>
          <a:lstStyle/>
          <a:p>
            <a:pPr marL="228600" indent="-228600">
              <a:lnSpc>
                <a:spcPct val="120000"/>
              </a:lnSpc>
              <a:spcBef>
                <a:spcPts val="1000"/>
              </a:spcBef>
              <a:buFont typeface="Arial" panose="020B0604020202020204" pitchFamily="34" charset="0"/>
              <a:buChar char="•"/>
            </a:pPr>
            <a:r>
              <a:rPr lang="en-US" sz="2000" dirty="0"/>
              <a:t>Despite strong product quality and market presence, Choco de Luxe lacks a unified, data-driven view of how its products, salespeople, and delivery strategies are performing across Europe. </a:t>
            </a:r>
          </a:p>
          <a:p>
            <a:pPr marL="228600" indent="-228600">
              <a:lnSpc>
                <a:spcPct val="120000"/>
              </a:lnSpc>
              <a:spcBef>
                <a:spcPts val="1000"/>
              </a:spcBef>
              <a:buFont typeface="Arial" panose="020B0604020202020204" pitchFamily="34" charset="0"/>
              <a:buChar char="•"/>
            </a:pPr>
            <a:endParaRPr lang="en-US" sz="2000" dirty="0"/>
          </a:p>
          <a:p>
            <a:pPr marL="228600" indent="-228600">
              <a:lnSpc>
                <a:spcPct val="120000"/>
              </a:lnSpc>
              <a:spcBef>
                <a:spcPts val="1000"/>
              </a:spcBef>
              <a:buFont typeface="Arial" panose="020B0604020202020204" pitchFamily="34" charset="0"/>
              <a:buChar char="•"/>
            </a:pPr>
            <a:r>
              <a:rPr lang="en-US" sz="2000" dirty="0"/>
              <a:t>The leadership team is particularly concerned about underperforming cities, inconsistent delivery statuses, and the need to align pricing, promotion, and product mix with evolving customer behavior. They need actionable insights to optimize sales strategy, delivery efficiency, and regional performance</a:t>
            </a:r>
          </a:p>
        </p:txBody>
      </p:sp>
    </p:spTree>
    <p:extLst>
      <p:ext uri="{BB962C8B-B14F-4D97-AF65-F5344CB8AC3E}">
        <p14:creationId xmlns:p14="http://schemas.microsoft.com/office/powerpoint/2010/main" val="2185791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634BC-2622-9C9C-4387-43E08A36E0E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6282F57-7CC4-64EB-0039-5464FC26CABF}"/>
              </a:ext>
            </a:extLst>
          </p:cNvPr>
          <p:cNvSpPr txBox="1"/>
          <p:nvPr/>
        </p:nvSpPr>
        <p:spPr>
          <a:xfrm>
            <a:off x="429768" y="429768"/>
            <a:ext cx="10890374" cy="162763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6600" b="1" kern="1200" cap="all" baseline="0" dirty="0">
                <a:solidFill>
                  <a:srgbClr val="CC6600"/>
                </a:solidFill>
                <a:latin typeface="+mj-lt"/>
                <a:ea typeface="+mj-ea"/>
                <a:cs typeface="+mj-cs"/>
              </a:rPr>
              <a:t>Aim of the project</a:t>
            </a:r>
          </a:p>
        </p:txBody>
      </p:sp>
      <p:sp>
        <p:nvSpPr>
          <p:cNvPr id="11" name="TextBox 10">
            <a:extLst>
              <a:ext uri="{FF2B5EF4-FFF2-40B4-BE49-F238E27FC236}">
                <a16:creationId xmlns:a16="http://schemas.microsoft.com/office/drawing/2014/main" id="{2342E08F-971C-6E4A-7931-607364FDEBFC}"/>
              </a:ext>
            </a:extLst>
          </p:cNvPr>
          <p:cNvSpPr txBox="1"/>
          <p:nvPr/>
        </p:nvSpPr>
        <p:spPr>
          <a:xfrm>
            <a:off x="214615" y="1995545"/>
            <a:ext cx="11457432" cy="4061010"/>
          </a:xfrm>
          <a:prstGeom prst="rect">
            <a:avLst/>
          </a:prstGeom>
        </p:spPr>
        <p:txBody>
          <a:bodyPr vert="horz" lIns="91440" tIns="45720" rIns="91440" bIns="45720" rtlCol="0">
            <a:normAutofit/>
          </a:bodyPr>
          <a:lstStyle/>
          <a:p>
            <a:pPr marL="228600" indent="-228600">
              <a:lnSpc>
                <a:spcPct val="110000"/>
              </a:lnSpc>
              <a:spcBef>
                <a:spcPts val="1000"/>
              </a:spcBef>
              <a:buFont typeface="Arial" panose="020B0604020202020204" pitchFamily="34" charset="0"/>
              <a:buChar char="•"/>
            </a:pPr>
            <a:r>
              <a:rPr lang="en-US" sz="1900" dirty="0"/>
              <a:t>To analyze Choco de Luxe's sales performance across various locations, sales channels, and product lines </a:t>
            </a:r>
          </a:p>
          <a:p>
            <a:pPr marL="228600" indent="-228600">
              <a:lnSpc>
                <a:spcPct val="110000"/>
              </a:lnSpc>
              <a:spcBef>
                <a:spcPts val="1000"/>
              </a:spcBef>
              <a:buFont typeface="Arial" panose="020B0604020202020204" pitchFamily="34" charset="0"/>
              <a:buChar char="•"/>
            </a:pPr>
            <a:endParaRPr lang="en-US" sz="1900" dirty="0"/>
          </a:p>
          <a:p>
            <a:pPr marL="228600" indent="-228600">
              <a:lnSpc>
                <a:spcPct val="110000"/>
              </a:lnSpc>
              <a:spcBef>
                <a:spcPts val="1000"/>
              </a:spcBef>
              <a:buFont typeface="Arial" panose="020B0604020202020204" pitchFamily="34" charset="0"/>
              <a:buChar char="•"/>
            </a:pPr>
            <a:r>
              <a:rPr lang="en-US" sz="1900" dirty="0"/>
              <a:t>Identifying patterns, inefficiencies, the workforce, and growth opportunities</a:t>
            </a:r>
          </a:p>
          <a:p>
            <a:pPr marL="228600" indent="-228600">
              <a:lnSpc>
                <a:spcPct val="110000"/>
              </a:lnSpc>
              <a:spcBef>
                <a:spcPts val="1000"/>
              </a:spcBef>
              <a:buFont typeface="Arial" panose="020B0604020202020204" pitchFamily="34" charset="0"/>
              <a:buChar char="•"/>
            </a:pPr>
            <a:endParaRPr lang="en-US" sz="1900" dirty="0"/>
          </a:p>
          <a:p>
            <a:pPr marL="228600" indent="-228600">
              <a:lnSpc>
                <a:spcPct val="110000"/>
              </a:lnSpc>
              <a:spcBef>
                <a:spcPts val="1000"/>
              </a:spcBef>
              <a:buFont typeface="Arial" panose="020B0604020202020204" pitchFamily="34" charset="0"/>
              <a:buChar char="•"/>
            </a:pPr>
            <a:endParaRPr lang="en-US" sz="1900" dirty="0"/>
          </a:p>
          <a:p>
            <a:pPr marL="228600" indent="-228600">
              <a:lnSpc>
                <a:spcPct val="110000"/>
              </a:lnSpc>
              <a:spcBef>
                <a:spcPts val="1000"/>
              </a:spcBef>
              <a:buFont typeface="Arial" panose="020B0604020202020204" pitchFamily="34" charset="0"/>
              <a:buChar char="•"/>
            </a:pPr>
            <a:r>
              <a:rPr lang="en-US" sz="1900" dirty="0"/>
              <a:t>Produce interactive Tableau dashboards to help business leaders make informed decisions on product positioning and channel strategy</a:t>
            </a:r>
          </a:p>
          <a:p>
            <a:pPr marL="228600" indent="-228600">
              <a:lnSpc>
                <a:spcPct val="110000"/>
              </a:lnSpc>
              <a:spcBef>
                <a:spcPts val="1000"/>
              </a:spcBef>
              <a:buFont typeface="Arial" panose="020B0604020202020204" pitchFamily="34" charset="0"/>
              <a:buChar char="•"/>
            </a:pPr>
            <a:endParaRPr lang="en-US" sz="1500" dirty="0"/>
          </a:p>
          <a:p>
            <a:pPr marL="228600" indent="-228600">
              <a:lnSpc>
                <a:spcPct val="110000"/>
              </a:lnSpc>
              <a:spcBef>
                <a:spcPts val="1000"/>
              </a:spcBef>
              <a:buFont typeface="Arial" panose="020B0604020202020204" pitchFamily="34" charset="0"/>
              <a:buChar char="•"/>
            </a:pPr>
            <a:endParaRPr lang="en-US" sz="1500" dirty="0"/>
          </a:p>
          <a:p>
            <a:pPr marL="228600" indent="-228600">
              <a:lnSpc>
                <a:spcPct val="110000"/>
              </a:lnSpc>
              <a:spcBef>
                <a:spcPts val="1000"/>
              </a:spcBef>
              <a:buFont typeface="Arial" panose="020B0604020202020204" pitchFamily="34" charset="0"/>
              <a:buChar char="•"/>
            </a:pPr>
            <a:endParaRPr lang="en-US" sz="1500" dirty="0"/>
          </a:p>
        </p:txBody>
      </p:sp>
    </p:spTree>
    <p:extLst>
      <p:ext uri="{BB962C8B-B14F-4D97-AF65-F5344CB8AC3E}">
        <p14:creationId xmlns:p14="http://schemas.microsoft.com/office/powerpoint/2010/main" val="15095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5E2E9-C73E-9CEE-BBB3-947D9721ABEA}"/>
            </a:ext>
          </a:extLst>
        </p:cNvPr>
        <p:cNvGrpSpPr/>
        <p:nvPr/>
      </p:nvGrpSpPr>
      <p:grpSpPr>
        <a:xfrm>
          <a:off x="0" y="0"/>
          <a:ext cx="0" cy="0"/>
          <a:chOff x="0" y="0"/>
          <a:chExt cx="0" cy="0"/>
        </a:xfrm>
      </p:grpSpPr>
      <p:sp>
        <p:nvSpPr>
          <p:cNvPr id="27" name="Title 1">
            <a:extLst>
              <a:ext uri="{FF2B5EF4-FFF2-40B4-BE49-F238E27FC236}">
                <a16:creationId xmlns:a16="http://schemas.microsoft.com/office/drawing/2014/main" id="{795BF044-A022-E941-2603-AC0C35CF9CA4}"/>
              </a:ext>
            </a:extLst>
          </p:cNvPr>
          <p:cNvSpPr>
            <a:spLocks noGrp="1"/>
          </p:cNvSpPr>
          <p:nvPr>
            <p:ph type="title"/>
          </p:nvPr>
        </p:nvSpPr>
        <p:spPr>
          <a:xfrm>
            <a:off x="268403" y="91440"/>
            <a:ext cx="4583296" cy="969264"/>
          </a:xfrm>
        </p:spPr>
        <p:txBody>
          <a:bodyPr/>
          <a:lstStyle/>
          <a:p>
            <a:r>
              <a:rPr lang="en-US" b="1" dirty="0">
                <a:solidFill>
                  <a:srgbClr val="CC6600"/>
                </a:solidFill>
              </a:rPr>
              <a:t>KEY OBJECTIVES</a:t>
            </a:r>
          </a:p>
        </p:txBody>
      </p:sp>
      <p:graphicFrame>
        <p:nvGraphicFramePr>
          <p:cNvPr id="22" name="TextBox 10">
            <a:extLst>
              <a:ext uri="{FF2B5EF4-FFF2-40B4-BE49-F238E27FC236}">
                <a16:creationId xmlns:a16="http://schemas.microsoft.com/office/drawing/2014/main" id="{51078628-2835-46AB-B2EB-7DFED10589FC}"/>
              </a:ext>
            </a:extLst>
          </p:cNvPr>
          <p:cNvGraphicFramePr/>
          <p:nvPr>
            <p:extLst>
              <p:ext uri="{D42A27DB-BD31-4B8C-83A1-F6EECF244321}">
                <p14:modId xmlns:p14="http://schemas.microsoft.com/office/powerpoint/2010/main" val="4107643288"/>
              </p:ext>
            </p:extLst>
          </p:nvPr>
        </p:nvGraphicFramePr>
        <p:xfrm>
          <a:off x="429767" y="1380744"/>
          <a:ext cx="11597281" cy="4901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09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3C941-DEF5-18E7-A7E9-415C83993D0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69F7B3-1703-A053-DF7B-A40FEC446F0C}"/>
              </a:ext>
            </a:extLst>
          </p:cNvPr>
          <p:cNvSpPr txBox="1"/>
          <p:nvPr/>
        </p:nvSpPr>
        <p:spPr>
          <a:xfrm>
            <a:off x="76813" y="91348"/>
            <a:ext cx="4196559" cy="152704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500" b="1" kern="1200" cap="all" baseline="0" dirty="0">
                <a:solidFill>
                  <a:srgbClr val="CC6600"/>
                </a:solidFill>
                <a:latin typeface="+mj-lt"/>
                <a:ea typeface="+mj-ea"/>
                <a:cs typeface="+mj-cs"/>
              </a:rPr>
              <a:t>Location Sales Performance</a:t>
            </a:r>
            <a:r>
              <a:rPr lang="en-US" sz="1500" b="0" kern="1200" cap="all" baseline="0" dirty="0">
                <a:solidFill>
                  <a:srgbClr val="CC6600"/>
                </a:solidFill>
                <a:latin typeface="+mj-lt"/>
                <a:ea typeface="+mj-ea"/>
                <a:cs typeface="+mj-cs"/>
              </a:rPr>
              <a:t>:</a:t>
            </a:r>
          </a:p>
          <a:p>
            <a:pPr>
              <a:lnSpc>
                <a:spcPct val="90000"/>
              </a:lnSpc>
              <a:spcBef>
                <a:spcPct val="0"/>
              </a:spcBef>
              <a:spcAft>
                <a:spcPts val="600"/>
              </a:spcAft>
            </a:pPr>
            <a:r>
              <a:rPr lang="en-US" sz="1500" b="1" kern="1200" cap="all" baseline="0" dirty="0">
                <a:latin typeface="+mj-lt"/>
                <a:ea typeface="+mj-ea"/>
                <a:cs typeface="+mj-cs"/>
              </a:rPr>
              <a:t>Compare sales volume and delivery success to identify high-performing vs underperforming locations</a:t>
            </a:r>
          </a:p>
        </p:txBody>
      </p:sp>
      <p:sp>
        <p:nvSpPr>
          <p:cNvPr id="9" name="TextBox 8">
            <a:extLst>
              <a:ext uri="{FF2B5EF4-FFF2-40B4-BE49-F238E27FC236}">
                <a16:creationId xmlns:a16="http://schemas.microsoft.com/office/drawing/2014/main" id="{9DAC4B9B-F397-69EA-76FF-498E4C3F54A9}"/>
              </a:ext>
            </a:extLst>
          </p:cNvPr>
          <p:cNvSpPr txBox="1"/>
          <p:nvPr/>
        </p:nvSpPr>
        <p:spPr>
          <a:xfrm>
            <a:off x="191548" y="1892166"/>
            <a:ext cx="4196559" cy="4654565"/>
          </a:xfrm>
          <a:prstGeom prst="rect">
            <a:avLst/>
          </a:prstGeom>
        </p:spPr>
        <p:txBody>
          <a:bodyPr vert="horz" lIns="91440" tIns="45720" rIns="91440" bIns="45720" rtlCol="0">
            <a:noAutofit/>
          </a:bodyPr>
          <a:lstStyle/>
          <a:p>
            <a:pPr marL="228600" indent="-228600">
              <a:lnSpc>
                <a:spcPct val="110000"/>
              </a:lnSpc>
              <a:spcBef>
                <a:spcPts val="1000"/>
              </a:spcBef>
              <a:buFont typeface="Arial" panose="020B0604020202020204" pitchFamily="34" charset="0"/>
              <a:buChar char="•"/>
            </a:pPr>
            <a:r>
              <a:rPr lang="en-US" sz="1600" b="1" dirty="0"/>
              <a:t>Italy (€ 1,026,368), Spain (€ 1,004,109</a:t>
            </a:r>
            <a:r>
              <a:rPr lang="en-US" sz="1600" dirty="0"/>
              <a:t>), and </a:t>
            </a:r>
            <a:r>
              <a:rPr lang="en-US" sz="1600" b="1" dirty="0"/>
              <a:t>the Netherlands(€ 980,001)</a:t>
            </a:r>
            <a:r>
              <a:rPr lang="en-US" sz="1600" dirty="0"/>
              <a:t> are the top revenue drivers.  </a:t>
            </a:r>
            <a:r>
              <a:rPr lang="en-US" sz="1600" b="1" dirty="0"/>
              <a:t>While Germany(€ 626,039), Belgium(€ 638,497), Switzerland(€ 687,422) and France(€ 358,260</a:t>
            </a:r>
            <a:r>
              <a:rPr lang="en-US" sz="1600" dirty="0"/>
              <a:t>) underperform relative to their market size. </a:t>
            </a:r>
          </a:p>
          <a:p>
            <a:pPr marL="228600" indent="-228600">
              <a:lnSpc>
                <a:spcPct val="110000"/>
              </a:lnSpc>
              <a:spcBef>
                <a:spcPts val="1000"/>
              </a:spcBef>
              <a:buFont typeface="Arial" panose="020B0604020202020204" pitchFamily="34" charset="0"/>
              <a:buChar char="•"/>
            </a:pPr>
            <a:r>
              <a:rPr lang="en-US" sz="1600" dirty="0"/>
              <a:t>This highlights strong opportunities in Southern Europe and the Netherlands, but also signals the need to improve sales strategies or delivery performance in France, Germany, Switzerland, and Belgium</a:t>
            </a:r>
          </a:p>
          <a:p>
            <a:pPr marL="228600" indent="-228600">
              <a:lnSpc>
                <a:spcPct val="110000"/>
              </a:lnSpc>
              <a:spcBef>
                <a:spcPts val="1000"/>
              </a:spcBef>
              <a:buFont typeface="Arial" panose="020B0604020202020204" pitchFamily="34" charset="0"/>
              <a:buChar char="•"/>
            </a:pPr>
            <a:r>
              <a:rPr lang="en-US" sz="1600" dirty="0"/>
              <a:t>Eastern Europe is untapped because of  no revenue presence</a:t>
            </a:r>
          </a:p>
        </p:txBody>
      </p:sp>
      <p:pic>
        <p:nvPicPr>
          <p:cNvPr id="12" name="Picture 11">
            <a:extLst>
              <a:ext uri="{FF2B5EF4-FFF2-40B4-BE49-F238E27FC236}">
                <a16:creationId xmlns:a16="http://schemas.microsoft.com/office/drawing/2014/main" id="{298D9F62-C982-F7CB-AB51-F271BD7D953B}"/>
              </a:ext>
            </a:extLst>
          </p:cNvPr>
          <p:cNvPicPr>
            <a:picLocks noChangeAspect="1"/>
          </p:cNvPicPr>
          <p:nvPr/>
        </p:nvPicPr>
        <p:blipFill>
          <a:blip r:embed="rId2"/>
          <a:stretch>
            <a:fillRect/>
          </a:stretch>
        </p:blipFill>
        <p:spPr>
          <a:xfrm>
            <a:off x="4319858" y="0"/>
            <a:ext cx="7872142" cy="6833601"/>
          </a:xfrm>
          <a:prstGeom prst="rect">
            <a:avLst/>
          </a:prstGeom>
        </p:spPr>
      </p:pic>
    </p:spTree>
    <p:extLst>
      <p:ext uri="{BB962C8B-B14F-4D97-AF65-F5344CB8AC3E}">
        <p14:creationId xmlns:p14="http://schemas.microsoft.com/office/powerpoint/2010/main" val="117794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EADCD-BD2C-4CC6-63BA-CA09571CB90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52B34AD-1A73-7931-5BD9-A44AD2EF2967}"/>
              </a:ext>
            </a:extLst>
          </p:cNvPr>
          <p:cNvSpPr txBox="1"/>
          <p:nvPr/>
        </p:nvSpPr>
        <p:spPr>
          <a:xfrm>
            <a:off x="143742" y="264249"/>
            <a:ext cx="5177270" cy="175750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1500" b="1" kern="1200" cap="all" baseline="0" dirty="0">
                <a:solidFill>
                  <a:srgbClr val="CC6600"/>
                </a:solidFill>
                <a:latin typeface="+mj-lt"/>
                <a:ea typeface="+mj-ea"/>
                <a:cs typeface="+mj-cs"/>
              </a:rPr>
              <a:t>Channel Effectiveness:</a:t>
            </a:r>
          </a:p>
          <a:p>
            <a:pPr>
              <a:lnSpc>
                <a:spcPct val="90000"/>
              </a:lnSpc>
              <a:spcBef>
                <a:spcPct val="0"/>
              </a:spcBef>
              <a:spcAft>
                <a:spcPts val="600"/>
              </a:spcAft>
            </a:pPr>
            <a:endParaRPr lang="en-US" sz="1500" cap="all" dirty="0">
              <a:latin typeface="+mj-lt"/>
              <a:ea typeface="+mj-ea"/>
              <a:cs typeface="+mj-cs"/>
            </a:endParaRPr>
          </a:p>
          <a:p>
            <a:pPr>
              <a:lnSpc>
                <a:spcPct val="90000"/>
              </a:lnSpc>
              <a:spcBef>
                <a:spcPct val="0"/>
              </a:spcBef>
              <a:spcAft>
                <a:spcPts val="600"/>
              </a:spcAft>
            </a:pPr>
            <a:r>
              <a:rPr lang="en-US" sz="1500" b="1" kern="1200" cap="all" baseline="0">
                <a:latin typeface="+mj-lt"/>
                <a:ea typeface="+mj-ea"/>
                <a:cs typeface="+mj-cs"/>
              </a:rPr>
              <a:t>Analyze </a:t>
            </a:r>
            <a:r>
              <a:rPr lang="en-US" sz="1500" b="1" kern="1200" cap="all" baseline="0" dirty="0">
                <a:latin typeface="+mj-lt"/>
                <a:ea typeface="+mj-ea"/>
                <a:cs typeface="+mj-cs"/>
              </a:rPr>
              <a:t>how different sales channels impact the profitability and number of transactions</a:t>
            </a:r>
          </a:p>
          <a:p>
            <a:pPr>
              <a:lnSpc>
                <a:spcPct val="90000"/>
              </a:lnSpc>
              <a:spcBef>
                <a:spcPct val="0"/>
              </a:spcBef>
              <a:spcAft>
                <a:spcPts val="600"/>
              </a:spcAft>
            </a:pPr>
            <a:endParaRPr lang="en-US" sz="1500" b="0" kern="1200" cap="all" baseline="0" dirty="0">
              <a:latin typeface="+mj-lt"/>
              <a:ea typeface="+mj-ea"/>
              <a:cs typeface="+mj-cs"/>
            </a:endParaRPr>
          </a:p>
        </p:txBody>
      </p:sp>
      <p:sp>
        <p:nvSpPr>
          <p:cNvPr id="6" name="TextBox 5">
            <a:extLst>
              <a:ext uri="{FF2B5EF4-FFF2-40B4-BE49-F238E27FC236}">
                <a16:creationId xmlns:a16="http://schemas.microsoft.com/office/drawing/2014/main" id="{5F29BA8C-9934-3661-D6ED-7239BA23B8AD}"/>
              </a:ext>
            </a:extLst>
          </p:cNvPr>
          <p:cNvSpPr txBox="1"/>
          <p:nvPr/>
        </p:nvSpPr>
        <p:spPr>
          <a:xfrm>
            <a:off x="143743" y="2021754"/>
            <a:ext cx="5177270" cy="4571997"/>
          </a:xfrm>
          <a:prstGeom prst="rect">
            <a:avLst/>
          </a:prstGeom>
        </p:spPr>
        <p:txBody>
          <a:bodyPr vert="horz" lIns="91440" tIns="45720" rIns="91440" bIns="45720" rtlCol="0" anchor="t">
            <a:normAutofit/>
          </a:bodyPr>
          <a:lstStyle/>
          <a:p>
            <a:pPr>
              <a:lnSpc>
                <a:spcPct val="110000"/>
              </a:lnSpc>
              <a:spcBef>
                <a:spcPts val="1000"/>
              </a:spcBef>
            </a:pPr>
            <a:r>
              <a:rPr lang="en-US" sz="1600" kern="1200" dirty="0">
                <a:latin typeface="+mn-lt"/>
                <a:ea typeface="+mn-ea"/>
                <a:cs typeface="+mn-cs"/>
              </a:rPr>
              <a:t>The </a:t>
            </a:r>
            <a:r>
              <a:rPr lang="en-US" sz="1600" b="1" kern="1200" dirty="0">
                <a:latin typeface="+mn-lt"/>
                <a:ea typeface="+mn-ea"/>
                <a:cs typeface="+mn-cs"/>
              </a:rPr>
              <a:t>website channel</a:t>
            </a:r>
            <a:r>
              <a:rPr lang="en-US" sz="1600" kern="1200" dirty="0">
                <a:latin typeface="+mn-lt"/>
                <a:ea typeface="+mn-ea"/>
                <a:cs typeface="+mn-cs"/>
              </a:rPr>
              <a:t> delivers the </a:t>
            </a:r>
            <a:r>
              <a:rPr lang="en-US" sz="1600" b="1" kern="1200" dirty="0">
                <a:latin typeface="+mn-lt"/>
                <a:ea typeface="+mn-ea"/>
                <a:cs typeface="+mn-cs"/>
              </a:rPr>
              <a:t>highest profit (€1.12M) with 496 transactions</a:t>
            </a:r>
            <a:r>
              <a:rPr lang="en-US" sz="1600" kern="1200" dirty="0">
                <a:latin typeface="+mn-lt"/>
                <a:ea typeface="+mn-ea"/>
                <a:cs typeface="+mn-cs"/>
              </a:rPr>
              <a:t>, proving to be the most effective. The </a:t>
            </a:r>
            <a:r>
              <a:rPr lang="en-US" sz="1600" b="1" kern="1200" dirty="0">
                <a:latin typeface="+mn-lt"/>
                <a:ea typeface="+mn-ea"/>
                <a:cs typeface="+mn-cs"/>
              </a:rPr>
              <a:t>Warehouse (€692K, 299 transactions)</a:t>
            </a:r>
            <a:r>
              <a:rPr lang="en-US" sz="1600" kern="1200" dirty="0">
                <a:latin typeface="+mn-lt"/>
                <a:ea typeface="+mn-ea"/>
                <a:cs typeface="+mn-cs"/>
              </a:rPr>
              <a:t> and </a:t>
            </a:r>
            <a:r>
              <a:rPr lang="en-US" sz="1600" b="1" kern="1200" dirty="0">
                <a:latin typeface="+mn-lt"/>
                <a:ea typeface="+mn-ea"/>
                <a:cs typeface="+mn-cs"/>
              </a:rPr>
              <a:t>Social Media (€635K, 299 transactions)</a:t>
            </a:r>
            <a:r>
              <a:rPr lang="en-US" sz="1600" kern="1200" dirty="0">
                <a:latin typeface="+mn-lt"/>
                <a:ea typeface="+mn-ea"/>
                <a:cs typeface="+mn-cs"/>
              </a:rPr>
              <a:t> generate similar transaction volumes but lower profits, suggesting the website is the strongest sales driver. At the same time, other channels need optimization to increase profitability.</a:t>
            </a:r>
          </a:p>
        </p:txBody>
      </p:sp>
      <p:pic>
        <p:nvPicPr>
          <p:cNvPr id="18" name="Picture 17">
            <a:extLst>
              <a:ext uri="{FF2B5EF4-FFF2-40B4-BE49-F238E27FC236}">
                <a16:creationId xmlns:a16="http://schemas.microsoft.com/office/drawing/2014/main" id="{A45E0AE6-D507-7210-5224-3A98454044FC}"/>
              </a:ext>
            </a:extLst>
          </p:cNvPr>
          <p:cNvPicPr>
            <a:picLocks noChangeAspect="1"/>
          </p:cNvPicPr>
          <p:nvPr/>
        </p:nvPicPr>
        <p:blipFill>
          <a:blip r:embed="rId2"/>
          <a:stretch>
            <a:fillRect/>
          </a:stretch>
        </p:blipFill>
        <p:spPr>
          <a:xfrm>
            <a:off x="5116010" y="0"/>
            <a:ext cx="7075990" cy="6858000"/>
          </a:xfrm>
          <a:prstGeom prst="rect">
            <a:avLst/>
          </a:prstGeom>
        </p:spPr>
      </p:pic>
    </p:spTree>
    <p:extLst>
      <p:ext uri="{BB962C8B-B14F-4D97-AF65-F5344CB8AC3E}">
        <p14:creationId xmlns:p14="http://schemas.microsoft.com/office/powerpoint/2010/main" val="264065201"/>
      </p:ext>
    </p:extLst>
  </p:cSld>
  <p:clrMapOvr>
    <a:masterClrMapping/>
  </p:clrMapOvr>
</p:sld>
</file>

<file path=ppt/theme/theme1.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4269</TotalTime>
  <Words>1096</Words>
  <Application>Microsoft Office PowerPoint</Application>
  <PresentationFormat>Widescreen</PresentationFormat>
  <Paragraphs>95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Oasis</vt:lpstr>
      <vt:lpstr>PowerPoint Presentation</vt:lpstr>
      <vt:lpstr>PowerPoint Presentation</vt:lpstr>
      <vt:lpstr>PowerPoint Presentation</vt:lpstr>
      <vt:lpstr>Snapshot of choco de luxE </vt:lpstr>
      <vt:lpstr>PowerPoint Presentation</vt:lpstr>
      <vt:lpstr>PowerPoint Presentation</vt:lpstr>
      <vt:lpstr>KEY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peace buhari</dc:creator>
  <cp:lastModifiedBy>peace buhari</cp:lastModifiedBy>
  <cp:revision>2</cp:revision>
  <dcterms:created xsi:type="dcterms:W3CDTF">2025-08-25T13:00:00Z</dcterms:created>
  <dcterms:modified xsi:type="dcterms:W3CDTF">2025-12-02T17:09:35Z</dcterms:modified>
</cp:coreProperties>
</file>